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56" r:id="rId3"/>
    <p:sldId id="257" r:id="rId4"/>
    <p:sldId id="259" r:id="rId5"/>
    <p:sldId id="258" r:id="rId6"/>
    <p:sldId id="28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84" r:id="rId23"/>
    <p:sldId id="276" r:id="rId24"/>
    <p:sldId id="280" r:id="rId25"/>
    <p:sldId id="282" r:id="rId26"/>
    <p:sldId id="283" r:id="rId27"/>
    <p:sldId id="278" r:id="rId28"/>
    <p:sldId id="277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5DC"/>
    <a:srgbClr val="F0EDE5"/>
    <a:srgbClr val="69FB05"/>
    <a:srgbClr val="FBEF03"/>
    <a:srgbClr val="E3B053"/>
    <a:srgbClr val="0AD6EC"/>
    <a:srgbClr val="DF0BD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799" autoAdjust="0"/>
  </p:normalViewPr>
  <p:slideViewPr>
    <p:cSldViewPr>
      <p:cViewPr varScale="1">
        <p:scale>
          <a:sx n="41" d="100"/>
          <a:sy n="41" d="100"/>
        </p:scale>
        <p:origin x="7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A897C87-C4B6-468D-A6AC-891778474A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964DE3-126F-46CB-94D5-0BB992F703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D991DD-D2BA-4B73-A52D-8A1E92C8CBE0}" type="datetimeFigureOut">
              <a:rPr lang="en-US"/>
              <a:pPr>
                <a:defRPr/>
              </a:pPr>
              <a:t>4/24/2021</a:t>
            </a:fld>
            <a:endParaRPr lang="en-US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F71B061E-F98D-4BD6-91E6-F2DD32FD9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6433478B-7F16-41FA-AC53-97538484D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621BE6-2B1F-45AF-8FA6-1AC58B732D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9B81C0-07D3-40F8-A7FE-F269A2EBF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4F6270-0B81-495C-8963-634AE9756E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D3AFA608-48C1-441E-8D31-CED50B0638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E3C123A6-DA5D-45D2-9F48-F1E5785F2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/>
              <a:t>Popel je jemný bez viditelných hrudek, vznikl spálením kvalitního suchého dřeva (sušené aspoň 2 roky a vlhkost menší než 20%)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/>
              <a:t>Popel vznikl spálením nekvalitního = vlhkého dřeva a  nekvalitního uhlí (vysoký obsah síry). Vidíme hrudky, které značí nedokonalé spalování. Uvolnilo se více škodlivin, než u 1. popelu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/>
              <a:t>Popel vznikl spálením komunálního odpadu (toho, co dáváte do koše) vše kromě plastů. V popelu jsou již znatelné zbytky odpadu. Při tomto spalování se velmi zanáší komín a ničí se.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/>
              <a:t>Nejhorší ze čtyř popelů, vznikl spálení komunálního odpadu včetně plastů. Na obrázku můžeme vidět zbytky alobalu. Při spalování se již uvolňuje množství rakovinotvorných látek</a:t>
            </a:r>
            <a:endParaRPr lang="en-US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6BCCF0EA-2F45-44D3-B9BD-7F5EC7541F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6C958A-0320-40F1-BE2C-6D81D291A517}" type="slidenum">
              <a:rPr lang="en-US" altLang="cs-CZ"/>
              <a:pPr/>
              <a:t>18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>
            <a:extLst>
              <a:ext uri="{FF2B5EF4-FFF2-40B4-BE49-F238E27FC236}">
                <a16:creationId xmlns:a16="http://schemas.microsoft.com/office/drawing/2014/main" id="{9222B019-C198-4206-A967-05BD8C569C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F6F5FE-EF99-4418-9E52-06FEA996664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eaLnBrk="1" hangingPunct="1"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2DABBC50-4E63-4666-9539-D9B68AE9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AE40DE-17B2-458E-A192-8D0F19717BF0}" type="slidenum"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/>
              <a:t>22</a:t>
            </a:fld>
            <a:endParaRPr lang="cs-CZ" altLang="cs-CZ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4A2DA0C1-FAD4-4DD2-82FC-5C37FC07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817947-03F1-4003-8254-2D2968C9B5F5}" type="slidenum"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/>
              <a:t>22</a:t>
            </a:fld>
            <a:endParaRPr lang="cs-CZ" altLang="cs-CZ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3D149B1-15BC-405E-94E9-3C2AD57925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E556232A-3E50-4E08-B5E9-3DFF36E5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cs-CZ" altLang="cs-CZ" sz="1200">
                <a:solidFill>
                  <a:srgbClr val="000000"/>
                </a:solidFill>
              </a:rPr>
              <a:t>Vzhledem k zmiňovanému úspěchu v celostátním kole soutěže Navrhni projekt a plánové první vycházce do ulic (informování občanů, rozdávání brožur) se o projekt začala zajímat všemožná média na všech úrovních – </a:t>
            </a:r>
            <a:r>
              <a:rPr lang="cs-CZ" altLang="cs-CZ" sz="1200" b="1">
                <a:solidFill>
                  <a:srgbClr val="000000"/>
                </a:solidFill>
              </a:rPr>
              <a:t>skvělá příležitost ještě více vyzdvihnout projekt a upozornit na aktuální problémy (21. 1. 2014 – v celostátních zprávách ČT1 v hlavním vysílacím čase)</a:t>
            </a:r>
            <a:br>
              <a:rPr lang="cs-CZ" altLang="cs-CZ" sz="1200" b="1">
                <a:solidFill>
                  <a:srgbClr val="000000"/>
                </a:solidFill>
              </a:rPr>
            </a:br>
            <a:br>
              <a:rPr lang="cs-CZ" altLang="cs-CZ" sz="1200" b="1">
                <a:solidFill>
                  <a:srgbClr val="000000"/>
                </a:solidFill>
              </a:rPr>
            </a:br>
            <a:r>
              <a:rPr lang="cs-CZ" altLang="cs-CZ" sz="1200" b="1">
                <a:solidFill>
                  <a:srgbClr val="000000"/>
                </a:solidFill>
              </a:rPr>
              <a:t>TERKA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772296-0EBB-4847-89FF-AA9D96DCA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C66C02-D067-4829-9B34-C1B5AB67E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156AB-F0C5-47CB-ACAA-1E29CA737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17010-1BE0-456F-9C0C-C505B28F04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906119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EF3FD-535D-45C7-A142-F6F5A1037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DC7628-090A-4029-984D-07F640937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E98014-1A75-4944-B96E-D9AD17387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C91A3-906B-40A2-9CEB-8F9E90C0FF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0396547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90D0E-84EF-4133-B750-822DEE508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6E84D-1B27-4ED8-954C-C82B63F3C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C15EE-9ED2-4BFD-B520-64BF69BFB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A91F-AE68-4BBF-89C5-5EF8780DA7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5172240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07B5B7-AC56-4B4E-BA82-89554FE21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DB0CC-1C5C-4A3F-886F-EEEB528B73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185D59-F7F7-4C7B-9047-5742CA16D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B91B2-5187-4CF7-B15A-29723BECD0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309217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B95C8-186F-4C73-8835-DE68C4303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4920D6-7228-4C1D-A7DA-84C219D1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6546A7-A53E-48DB-9F53-F14C6A534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ABBB3-8732-400A-A2F0-C66C3E9D95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0789146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6D6DF0-68C8-404A-89C9-396BA900A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94077-6360-4F11-BE7E-9633BF445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A222FA-8B26-4233-ACBE-89AEFE6BB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4C97CD-6872-4A2B-88E0-BA2C999BBB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5497305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F19112-15A5-42BF-AB67-D5C601125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2064AC-2F6E-4FC6-90CF-AC29D2BBC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DA162F-222C-465F-AB9F-F4BDFBB2D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E300C-A2D6-4F98-A0A4-EB078F9B7A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730810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186763-6B28-46E4-8557-C539D89F5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AEB4B7-E14A-41A6-9CF4-2EB7DEE80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1A33D5-D73E-46C5-99E6-C9F2CB38E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99EB5-8BCF-4D62-9D66-36C73EE4AA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2479098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2B6D61-BB14-4C92-AAF7-2D7049ECD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A40D64-07BA-4E37-85DA-1D9088B11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CD1D03-DDBE-4FA0-B08B-1E6046379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19B7F-0035-4E6D-8C02-06DF501631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0540274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6B74F-FFAB-47A3-9777-659FB17B4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C4802-471E-40E9-B0D5-D3F432F05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DA532-5D7B-49E6-AE61-C69582BA1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33BF5-05C8-4772-932E-0A5462E1ED8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5941054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93AA9-59C3-4004-BB6D-902E430E5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B65219-AB00-41C9-AD64-679E32271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EF995-377E-403F-A504-AE396BF6D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34CF-651B-42E5-91A3-090B78DAFE9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969222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CC959-E449-4C82-A941-E64FD9F40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894647-AD99-48A8-A7B5-A1B1F1D25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BACC04C-C67B-4429-991E-17ACAC70DA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44E09C-DA96-4F8F-A0BA-47E1C9B24C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F5603C-91F2-4F29-B32C-7D530ACF87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25D6F8-E0C6-4911-BB56-A392C0DE2AC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kalni-topeniste.kr-moravskoslezsky.cz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A7366C7B-D3D7-480E-B1FF-40D70F06A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AEBCF034-2D58-410C-8160-4BD0A243E5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cs-CZ"/>
          </a:p>
        </p:txBody>
      </p:sp>
      <p:grpSp>
        <p:nvGrpSpPr>
          <p:cNvPr id="3076" name="Skupina 28">
            <a:extLst>
              <a:ext uri="{FF2B5EF4-FFF2-40B4-BE49-F238E27FC236}">
                <a16:creationId xmlns:a16="http://schemas.microsoft.com/office/drawing/2014/main" id="{8EA6B17F-1B08-46F3-8C1C-4C47447D4B0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7" name="Obrázek 22" descr="UVOD01.jpg">
              <a:extLst>
                <a:ext uri="{FF2B5EF4-FFF2-40B4-BE49-F238E27FC236}">
                  <a16:creationId xmlns:a16="http://schemas.microsoft.com/office/drawing/2014/main" id="{1158BF48-780D-42D6-A663-E2ADC4F7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8" name="Skupina 25">
              <a:extLst>
                <a:ext uri="{FF2B5EF4-FFF2-40B4-BE49-F238E27FC236}">
                  <a16:creationId xmlns:a16="http://schemas.microsoft.com/office/drawing/2014/main" id="{B089C069-9D08-4D42-9ECD-D469D82AF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642586" cy="1196752"/>
              <a:chOff x="0" y="0"/>
              <a:chExt cx="2642586" cy="1196752"/>
            </a:xfrm>
          </p:grpSpPr>
          <p:sp>
            <p:nvSpPr>
              <p:cNvPr id="3079" name="Rectangle 19">
                <a:extLst>
                  <a:ext uri="{FF2B5EF4-FFF2-40B4-BE49-F238E27FC236}">
                    <a16:creationId xmlns:a16="http://schemas.microsoft.com/office/drawing/2014/main" id="{98B205A8-EC89-4530-B6A0-CE99CA7C7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642586" cy="1196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  <p:pic>
            <p:nvPicPr>
              <p:cNvPr id="3080" name="Obrázek 27" descr="LOGO.jpg">
                <a:extLst>
                  <a:ext uri="{FF2B5EF4-FFF2-40B4-BE49-F238E27FC236}">
                    <a16:creationId xmlns:a16="http://schemas.microsoft.com/office/drawing/2014/main" id="{9708F820-3B07-4047-A23D-4344C16AB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3" y="82550"/>
                <a:ext cx="2501900" cy="1023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CFE70324-F2E0-482A-91E7-B7B18A88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WordArt 5">
            <a:extLst>
              <a:ext uri="{FF2B5EF4-FFF2-40B4-BE49-F238E27FC236}">
                <a16:creationId xmlns:a16="http://schemas.microsoft.com/office/drawing/2014/main" id="{815A436D-EBDE-446B-BBC8-D22E7AD14B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790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POLYETHYLEN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A357FFBB-68C1-47A3-8475-6AA881E6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66875"/>
            <a:ext cx="3311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používá se na sáčky, fresh fólie, kelímky, síta, cedníky, vědra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b="1"/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6C50B29D-5D0B-444E-AEF3-1E7156C39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4848225"/>
            <a:ext cx="36004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působí rakovinotvorně, toxicky, mutagenně a dlouhodobě se hromadí v těle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pic>
        <p:nvPicPr>
          <p:cNvPr id="12294" name="Picture 9" descr="pl285333-high_density_polyethylen_120_l_outdoor_k_che_kunststoff_abfalleimer_leicht_zu_reinigen_schwei_en">
            <a:extLst>
              <a:ext uri="{FF2B5EF4-FFF2-40B4-BE49-F238E27FC236}">
                <a16:creationId xmlns:a16="http://schemas.microsoft.com/office/drawing/2014/main" id="{3980475B-DE64-4AE8-8584-420EAB80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7529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152783">
            <a:extLst>
              <a:ext uri="{FF2B5EF4-FFF2-40B4-BE49-F238E27FC236}">
                <a16:creationId xmlns:a16="http://schemas.microsoft.com/office/drawing/2014/main" id="{58840823-B11E-46A3-8EFC-B5EAEE50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3140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ine 12">
            <a:extLst>
              <a:ext uri="{FF2B5EF4-FFF2-40B4-BE49-F238E27FC236}">
                <a16:creationId xmlns:a16="http://schemas.microsoft.com/office/drawing/2014/main" id="{2EB3150A-C1B7-4D3E-BB68-2F109FB984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7">
            <a:extLst>
              <a:ext uri="{FF2B5EF4-FFF2-40B4-BE49-F238E27FC236}">
                <a16:creationId xmlns:a16="http://schemas.microsoft.com/office/drawing/2014/main" id="{32B21FC0-01B2-400D-8D21-DFCB1A18F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355441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spalováním vznikají polycyklické aromatické uhlovodíky</a:t>
            </a:r>
          </a:p>
        </p:txBody>
      </p:sp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279CC1A2-481F-434E-8100-65836A37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WordArt 5">
            <a:extLst>
              <a:ext uri="{FF2B5EF4-FFF2-40B4-BE49-F238E27FC236}">
                <a16:creationId xmlns:a16="http://schemas.microsoft.com/office/drawing/2014/main" id="{FA79D237-4343-4C9C-B3C0-55B9D55877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4359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POLYPROPYLEN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1821540A-8F21-4883-9A43-2678D2335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12875"/>
            <a:ext cx="26638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používá se na kelímky, koberce, textilní vlákna, židle, lana, trubky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AF397FB6-9FDF-4597-972C-58B17BDED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516563"/>
            <a:ext cx="39608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způsobuje rakovinu, dráždí oči a pokožku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pic>
        <p:nvPicPr>
          <p:cNvPr id="13318" name="Picture 9" descr="3010103059_l">
            <a:extLst>
              <a:ext uri="{FF2B5EF4-FFF2-40B4-BE49-F238E27FC236}">
                <a16:creationId xmlns:a16="http://schemas.microsoft.com/office/drawing/2014/main" id="{05FD881E-D388-4674-8103-2EC22804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57613"/>
            <a:ext cx="39243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pppleteny">
            <a:extLst>
              <a:ext uri="{FF2B5EF4-FFF2-40B4-BE49-F238E27FC236}">
                <a16:creationId xmlns:a16="http://schemas.microsoft.com/office/drawing/2014/main" id="{6674F86E-4462-480E-AE60-C894E0B1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34575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7">
            <a:extLst>
              <a:ext uri="{FF2B5EF4-FFF2-40B4-BE49-F238E27FC236}">
                <a16:creationId xmlns:a16="http://schemas.microsoft.com/office/drawing/2014/main" id="{897C27AB-6982-43FD-90AA-9F6DC8A3D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149725"/>
            <a:ext cx="3960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spalováním vznikají polycyklické aromatické uhlovodíky, akrolein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32F1305F-1E4B-4C74-B25E-AB5E7200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WordArt 5">
            <a:extLst>
              <a:ext uri="{FF2B5EF4-FFF2-40B4-BE49-F238E27FC236}">
                <a16:creationId xmlns:a16="http://schemas.microsoft.com/office/drawing/2014/main" id="{F786C2A2-2892-4305-97EF-7FFA88ED73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9608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POLYSTYREN</a:t>
            </a:r>
          </a:p>
        </p:txBody>
      </p:sp>
      <p:pic>
        <p:nvPicPr>
          <p:cNvPr id="14340" name="Picture 7" descr="000297o2">
            <a:extLst>
              <a:ext uri="{FF2B5EF4-FFF2-40B4-BE49-F238E27FC236}">
                <a16:creationId xmlns:a16="http://schemas.microsoft.com/office/drawing/2014/main" id="{DB971E28-C1E2-4F13-939E-7DB0D3DE5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1686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0">
            <a:extLst>
              <a:ext uri="{FF2B5EF4-FFF2-40B4-BE49-F238E27FC236}">
                <a16:creationId xmlns:a16="http://schemas.microsoft.com/office/drawing/2014/main" id="{D5BCD42D-27CB-426B-91EF-DF65C4E05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412875"/>
            <a:ext cx="30956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používá se na misky, košíky, obalový a izolační materiál, věšáky, kelímky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/>
          </a:p>
        </p:txBody>
      </p:sp>
      <p:pic>
        <p:nvPicPr>
          <p:cNvPr id="14342" name="Picture 13" descr="i00000035">
            <a:extLst>
              <a:ext uri="{FF2B5EF4-FFF2-40B4-BE49-F238E27FC236}">
                <a16:creationId xmlns:a16="http://schemas.microsoft.com/office/drawing/2014/main" id="{AB55DC39-87C3-4108-8C22-B6DCC1A3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35290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4">
            <a:extLst>
              <a:ext uri="{FF2B5EF4-FFF2-40B4-BE49-F238E27FC236}">
                <a16:creationId xmlns:a16="http://schemas.microsoft.com/office/drawing/2014/main" id="{CEF427A9-39CA-4804-998A-E5D00335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89488"/>
            <a:ext cx="35274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způsobuje rakovinu, poškozuje oči a sliznice, způsobuje únavu, depresi, bolesti hlavy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61005B79-7CAD-4F1E-92C3-61D91B58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787775"/>
            <a:ext cx="352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spalováním vzniká styren</a:t>
            </a:r>
          </a:p>
        </p:txBody>
      </p:sp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F727F27A-BBCB-4FDE-8F49-A017C2C4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WordArt 5">
            <a:extLst>
              <a:ext uri="{FF2B5EF4-FFF2-40B4-BE49-F238E27FC236}">
                <a16:creationId xmlns:a16="http://schemas.microsoft.com/office/drawing/2014/main" id="{284E1E1E-6D1C-4B03-A50E-7126D23430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5290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POLYAMIDY</a:t>
            </a:r>
          </a:p>
        </p:txBody>
      </p:sp>
      <p:pic>
        <p:nvPicPr>
          <p:cNvPr id="15364" name="Picture 7" descr="puncochy_600">
            <a:extLst>
              <a:ext uri="{FF2B5EF4-FFF2-40B4-BE49-F238E27FC236}">
                <a16:creationId xmlns:a16="http://schemas.microsoft.com/office/drawing/2014/main" id="{E242B3E2-5F6B-4473-8669-1CBDE7F5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06538"/>
            <a:ext cx="45720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801">
            <a:extLst>
              <a:ext uri="{FF2B5EF4-FFF2-40B4-BE49-F238E27FC236}">
                <a16:creationId xmlns:a16="http://schemas.microsoft.com/office/drawing/2014/main" id="{893A923E-EFDE-4B8E-AF93-AAE5E7304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1686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0">
            <a:extLst>
              <a:ext uri="{FF2B5EF4-FFF2-40B4-BE49-F238E27FC236}">
                <a16:creationId xmlns:a16="http://schemas.microsoft.com/office/drawing/2014/main" id="{DB593174-835B-4110-8F50-EAE89EF6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36718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elastické prádlo, dámské silonové punčochy, lana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5367" name="Text Box 11">
            <a:extLst>
              <a:ext uri="{FF2B5EF4-FFF2-40B4-BE49-F238E27FC236}">
                <a16:creationId xmlns:a16="http://schemas.microsoft.com/office/drawing/2014/main" id="{D7B82CC8-70C7-4C45-9974-215566D16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5030788"/>
            <a:ext cx="42481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dráždí oči, sliznice nosu, působí nevolnosti a bolesti hlavy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5368" name="Text Box 11">
            <a:extLst>
              <a:ext uri="{FF2B5EF4-FFF2-40B4-BE49-F238E27FC236}">
                <a16:creationId xmlns:a16="http://schemas.microsoft.com/office/drawing/2014/main" id="{6B0EEAF1-716E-420F-AC90-75B1AAE0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4241800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 spalováním vzniká čpavek</a:t>
            </a:r>
          </a:p>
        </p:txBody>
      </p:sp>
    </p:spTree>
  </p:cSld>
  <p:clrMapOvr>
    <a:masterClrMapping/>
  </p:clrMapOvr>
  <p:transition spd="slow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FA2A2B3B-ABB5-4DBC-A62B-D22A5382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WordArt 5">
            <a:extLst>
              <a:ext uri="{FF2B5EF4-FFF2-40B4-BE49-F238E27FC236}">
                <a16:creationId xmlns:a16="http://schemas.microsoft.com/office/drawing/2014/main" id="{1ED2EF9B-107F-4E58-8871-E65CA7616D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333375"/>
            <a:ext cx="18716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GUMA</a:t>
            </a:r>
          </a:p>
        </p:txBody>
      </p:sp>
      <p:pic>
        <p:nvPicPr>
          <p:cNvPr id="16388" name="Picture 7" descr="inf-100">
            <a:extLst>
              <a:ext uri="{FF2B5EF4-FFF2-40B4-BE49-F238E27FC236}">
                <a16:creationId xmlns:a16="http://schemas.microsoft.com/office/drawing/2014/main" id="{554FBB2D-8D9C-4FEE-B395-F3E080FE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480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hadice17">
            <a:extLst>
              <a:ext uri="{FF2B5EF4-FFF2-40B4-BE49-F238E27FC236}">
                <a16:creationId xmlns:a16="http://schemas.microsoft.com/office/drawing/2014/main" id="{DA2B63E6-F18E-4AA5-86C6-D47918EC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938338"/>
            <a:ext cx="403225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0">
            <a:extLst>
              <a:ext uri="{FF2B5EF4-FFF2-40B4-BE49-F238E27FC236}">
                <a16:creationId xmlns:a16="http://schemas.microsoft.com/office/drawing/2014/main" id="{11BC7899-BD80-4922-B2B1-4D54ED19D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76475"/>
            <a:ext cx="38163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 b="1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hadice, pneumatiky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rgbClr val="000000"/>
              </a:solidFill>
            </a:endParaRPr>
          </a:p>
          <a:p>
            <a:pPr eaLnBrk="1" hangingPunct="1">
              <a:spcBef>
                <a:spcPts val="550"/>
              </a:spcBef>
            </a:pPr>
            <a:endParaRPr lang="cs-CZ" altLang="cs-CZ" sz="1800"/>
          </a:p>
        </p:txBody>
      </p:sp>
      <p:sp>
        <p:nvSpPr>
          <p:cNvPr id="16391" name="Text Box 11">
            <a:extLst>
              <a:ext uri="{FF2B5EF4-FFF2-40B4-BE49-F238E27FC236}">
                <a16:creationId xmlns:a16="http://schemas.microsoft.com/office/drawing/2014/main" id="{2CA4EFDC-0C33-406D-9038-AB23A83ED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13350"/>
            <a:ext cx="44640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dráždí dýchací cesty, způsobuje záněty průdušek, astma, bolesti hlavy, migrény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6392" name="Text Box 11">
            <a:extLst>
              <a:ext uri="{FF2B5EF4-FFF2-40B4-BE49-F238E27FC236}">
                <a16:creationId xmlns:a16="http://schemas.microsoft.com/office/drawing/2014/main" id="{7D8FE4EE-44B0-4C6E-8152-6B7E31AE1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3786188"/>
            <a:ext cx="4464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spalováním vznikají oxidy síry – oxid siřičitý, oxid sírový</a:t>
            </a:r>
          </a:p>
        </p:txBody>
      </p:sp>
    </p:spTree>
  </p:cSld>
  <p:clrMapOvr>
    <a:masterClrMapping/>
  </p:clrMapOvr>
  <p:transition spd="slow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8CAF289B-F7DD-48DF-A158-D57227AC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WordArt 5">
            <a:extLst>
              <a:ext uri="{FF2B5EF4-FFF2-40B4-BE49-F238E27FC236}">
                <a16:creationId xmlns:a16="http://schemas.microsoft.com/office/drawing/2014/main" id="{13029D21-5CE2-4349-900E-B9FF59F14C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1413" y="260350"/>
            <a:ext cx="4248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DŘEVOTŘÍSKA</a:t>
            </a:r>
          </a:p>
        </p:txBody>
      </p:sp>
      <p:pic>
        <p:nvPicPr>
          <p:cNvPr id="17412" name="Picture 7" descr="platen-1">
            <a:extLst>
              <a:ext uri="{FF2B5EF4-FFF2-40B4-BE49-F238E27FC236}">
                <a16:creationId xmlns:a16="http://schemas.microsoft.com/office/drawing/2014/main" id="{2E04A46F-6A95-4B98-8BA3-FDB24DDB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350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hintergrund">
            <a:extLst>
              <a:ext uri="{FF2B5EF4-FFF2-40B4-BE49-F238E27FC236}">
                <a16:creationId xmlns:a16="http://schemas.microsoft.com/office/drawing/2014/main" id="{513E41DC-AF11-4C04-B77C-365EAD5F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39243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0">
            <a:extLst>
              <a:ext uri="{FF2B5EF4-FFF2-40B4-BE49-F238E27FC236}">
                <a16:creationId xmlns:a16="http://schemas.microsoft.com/office/drawing/2014/main" id="{9F22D09E-7254-47AB-8520-74FE7A46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3816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/>
              <a:t> n</a:t>
            </a:r>
            <a:r>
              <a:rPr lang="cs-CZ" altLang="cs-CZ" sz="2400" b="1">
                <a:solidFill>
                  <a:srgbClr val="000000"/>
                </a:solidFill>
              </a:rPr>
              <a:t>ábytek, vybavení interiérů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7415" name="Text Box 12">
            <a:extLst>
              <a:ext uri="{FF2B5EF4-FFF2-40B4-BE49-F238E27FC236}">
                <a16:creationId xmlns:a16="http://schemas.microsoft.com/office/drawing/2014/main" id="{8094CF73-A16D-413D-B211-FEE6CEE9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889500"/>
            <a:ext cx="3962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/>
              <a:t>z</a:t>
            </a:r>
            <a:r>
              <a:rPr lang="cs-CZ" altLang="cs-CZ" sz="2400" b="1">
                <a:solidFill>
                  <a:srgbClr val="000000"/>
                </a:solidFill>
              </a:rPr>
              <a:t>plodiny jsou rakovinotvorné, mutagenní, dráždí oči a plíce, způsobují alergie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7416" name="Text Box 12">
            <a:extLst>
              <a:ext uri="{FF2B5EF4-FFF2-40B4-BE49-F238E27FC236}">
                <a16:creationId xmlns:a16="http://schemas.microsoft.com/office/drawing/2014/main" id="{98DB98BE-68BD-407C-9D2D-0AC31C171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635375"/>
            <a:ext cx="396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/>
              <a:t>spalováním vzniká formaldehyd a další aldehydy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355F4D13-0667-46C5-BEF2-15E7F07E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WordArt 5">
            <a:extLst>
              <a:ext uri="{FF2B5EF4-FFF2-40B4-BE49-F238E27FC236}">
                <a16:creationId xmlns:a16="http://schemas.microsoft.com/office/drawing/2014/main" id="{926610A4-9969-45E6-9F8A-7C9FD73EE0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73421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POTIŠTĚNÉ PAPÍRY A ČASOPISY</a:t>
            </a:r>
          </a:p>
        </p:txBody>
      </p:sp>
      <p:pic>
        <p:nvPicPr>
          <p:cNvPr id="18436" name="Picture 7" descr="IMG_0014-%E2%80%93-kopie1">
            <a:extLst>
              <a:ext uri="{FF2B5EF4-FFF2-40B4-BE49-F238E27FC236}">
                <a16:creationId xmlns:a16="http://schemas.microsoft.com/office/drawing/2014/main" id="{8EAC78C1-2EFC-4BF6-B38C-708580F3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352901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T20">
            <a:extLst>
              <a:ext uri="{FF2B5EF4-FFF2-40B4-BE49-F238E27FC236}">
                <a16:creationId xmlns:a16="http://schemas.microsoft.com/office/drawing/2014/main" id="{C151270D-3CEA-4738-9902-8D943173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0">
            <a:extLst>
              <a:ext uri="{FF2B5EF4-FFF2-40B4-BE49-F238E27FC236}">
                <a16:creationId xmlns:a16="http://schemas.microsoft.com/office/drawing/2014/main" id="{8937EE92-C8C5-41A8-AFD9-3AD1C624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16113"/>
            <a:ext cx="338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časopisy, letáky, noviny apod.</a:t>
            </a:r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1696695E-9CBA-48BF-B8DD-F20534603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157788"/>
            <a:ext cx="41767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způsobují krevní abnormality, poškození jater, vrozené vady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000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EFD4EF2F-C5F0-4D2C-99BA-D5023FAB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889375"/>
            <a:ext cx="41767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spalováním vznikají halogenové uhlovodíky, částice těžkých kovů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/>
          </a:p>
        </p:txBody>
      </p:sp>
    </p:spTree>
  </p:cSld>
  <p:clrMapOvr>
    <a:masterClrMapping/>
  </p:clrMapOvr>
  <p:transition spd="slow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88EFF605-BA69-44BC-9695-06767C5D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WordArt 5">
            <a:extLst>
              <a:ext uri="{FF2B5EF4-FFF2-40B4-BE49-F238E27FC236}">
                <a16:creationId xmlns:a16="http://schemas.microsoft.com/office/drawing/2014/main" id="{BF01481E-C35D-4C56-ACFD-0D9D1AFF67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333375"/>
            <a:ext cx="12477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UHLÍ</a:t>
            </a:r>
          </a:p>
        </p:txBody>
      </p:sp>
      <p:pic>
        <p:nvPicPr>
          <p:cNvPr id="19460" name="Picture 7" descr="Image">
            <a:extLst>
              <a:ext uri="{FF2B5EF4-FFF2-40B4-BE49-F238E27FC236}">
                <a16:creationId xmlns:a16="http://schemas.microsoft.com/office/drawing/2014/main" id="{1D4CBC6D-5C08-4438-844B-F9768C90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38179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KEM11_RUSSIA-_0724_11">
            <a:extLst>
              <a:ext uri="{FF2B5EF4-FFF2-40B4-BE49-F238E27FC236}">
                <a16:creationId xmlns:a16="http://schemas.microsoft.com/office/drawing/2014/main" id="{F9D30BF0-8FD6-4C56-9CF2-2C0554DA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12875"/>
            <a:ext cx="40322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0">
            <a:extLst>
              <a:ext uri="{FF2B5EF4-FFF2-40B4-BE49-F238E27FC236}">
                <a16:creationId xmlns:a16="http://schemas.microsoft.com/office/drawing/2014/main" id="{AF1EC61F-6CEE-43DA-A0B0-54A9DA18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338455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způsobuje nevolnost, bolesti hlavy, migrény, záněty průdušek, astma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9463" name="Text Box 11">
            <a:extLst>
              <a:ext uri="{FF2B5EF4-FFF2-40B4-BE49-F238E27FC236}">
                <a16:creationId xmlns:a16="http://schemas.microsoft.com/office/drawing/2014/main" id="{54C5CDC0-5003-4F58-B1F8-A00D5EA3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287963"/>
            <a:ext cx="3959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zplodiny vzniklé spalováním způsobují kyselé deště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12F79C21-032B-46C1-A7AC-C12A2A951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802063"/>
            <a:ext cx="3959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spalováním vzniká oxid siřičitý, oxid uhličitý, oxid uhelnatý, oxidy dosíku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2AEFA1EF-236E-45EE-9424-AE0B84FC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WordArt 5">
            <a:extLst>
              <a:ext uri="{FF2B5EF4-FFF2-40B4-BE49-F238E27FC236}">
                <a16:creationId xmlns:a16="http://schemas.microsoft.com/office/drawing/2014/main" id="{847297FE-D2B5-4AB9-86DF-300D59AB2B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35375" y="333375"/>
            <a:ext cx="1685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POPEL</a:t>
            </a:r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B0A7160C-E16D-4F13-AFCE-60B371AA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30591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7">
            <a:extLst>
              <a:ext uri="{FF2B5EF4-FFF2-40B4-BE49-F238E27FC236}">
                <a16:creationId xmlns:a16="http://schemas.microsoft.com/office/drawing/2014/main" id="{C917A487-B9B6-41C1-BA90-225B19CC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464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8">
            <a:extLst>
              <a:ext uri="{FF2B5EF4-FFF2-40B4-BE49-F238E27FC236}">
                <a16:creationId xmlns:a16="http://schemas.microsoft.com/office/drawing/2014/main" id="{B46CD85B-6D35-4CB3-A94A-39678E47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67188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9">
            <a:extLst>
              <a:ext uri="{FF2B5EF4-FFF2-40B4-BE49-F238E27FC236}">
                <a16:creationId xmlns:a16="http://schemas.microsoft.com/office/drawing/2014/main" id="{EACF10BB-0CEC-4688-B71D-B6DF3380A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37099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WordArt 10">
            <a:extLst>
              <a:ext uri="{FF2B5EF4-FFF2-40B4-BE49-F238E27FC236}">
                <a16:creationId xmlns:a16="http://schemas.microsoft.com/office/drawing/2014/main" id="{53DBFB2B-7135-4274-8245-F3F984681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2924175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1.</a:t>
            </a:r>
          </a:p>
        </p:txBody>
      </p:sp>
      <p:sp>
        <p:nvSpPr>
          <p:cNvPr id="20489" name="WordArt 11">
            <a:extLst>
              <a:ext uri="{FF2B5EF4-FFF2-40B4-BE49-F238E27FC236}">
                <a16:creationId xmlns:a16="http://schemas.microsoft.com/office/drawing/2014/main" id="{C1F22409-9331-4C7C-9020-B3ED07AA94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3068638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2.</a:t>
            </a:r>
          </a:p>
        </p:txBody>
      </p:sp>
      <p:sp>
        <p:nvSpPr>
          <p:cNvPr id="20490" name="WordArt 12">
            <a:extLst>
              <a:ext uri="{FF2B5EF4-FFF2-40B4-BE49-F238E27FC236}">
                <a16:creationId xmlns:a16="http://schemas.microsoft.com/office/drawing/2014/main" id="{A2310F39-7DD2-4C27-B02D-4C72ACE309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5876925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3.</a:t>
            </a:r>
          </a:p>
        </p:txBody>
      </p:sp>
      <p:sp>
        <p:nvSpPr>
          <p:cNvPr id="20491" name="WordArt 13">
            <a:extLst>
              <a:ext uri="{FF2B5EF4-FFF2-40B4-BE49-F238E27FC236}">
                <a16:creationId xmlns:a16="http://schemas.microsoft.com/office/drawing/2014/main" id="{725F19BF-4B14-469B-B5C7-F0478996EA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9338" y="594995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4.</a:t>
            </a:r>
          </a:p>
        </p:txBody>
      </p:sp>
    </p:spTree>
  </p:cSld>
  <p:clrMapOvr>
    <a:masterClrMapping/>
  </p:clrMapOvr>
  <p:transition spd="slow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2FD2625A-746B-4404-96BF-E0626427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WordArt 5">
            <a:extLst>
              <a:ext uri="{FF2B5EF4-FFF2-40B4-BE49-F238E27FC236}">
                <a16:creationId xmlns:a16="http://schemas.microsoft.com/office/drawing/2014/main" id="{2C5B1FBC-4DCA-4DD1-AC03-669DBA3BA0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457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ZÁŠTITA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606E0A25-3D63-4D52-A4F9-B2410E14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9" b="41588"/>
          <a:stretch>
            <a:fillRect/>
          </a:stretch>
        </p:blipFill>
        <p:spPr bwMode="auto">
          <a:xfrm>
            <a:off x="611188" y="2060575"/>
            <a:ext cx="41544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3" name="WordArt 7">
            <a:extLst>
              <a:ext uri="{FF2B5EF4-FFF2-40B4-BE49-F238E27FC236}">
                <a16:creationId xmlns:a16="http://schemas.microsoft.com/office/drawing/2014/main" id="{DC0BD48E-725C-4BB8-ACF1-B6D16FE473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1700213"/>
            <a:ext cx="8636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MŽP</a:t>
            </a:r>
          </a:p>
        </p:txBody>
      </p:sp>
      <p:sp>
        <p:nvSpPr>
          <p:cNvPr id="22534" name="Text Box 8">
            <a:extLst>
              <a:ext uri="{FF2B5EF4-FFF2-40B4-BE49-F238E27FC236}">
                <a16:creationId xmlns:a16="http://schemas.microsoft.com/office/drawing/2014/main" id="{66634963-7D41-43E1-897F-C748C81B6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2016125"/>
            <a:ext cx="3568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Bef>
                <a:spcPts val="638"/>
              </a:spcBef>
              <a:buFontTx/>
              <a:buNone/>
            </a:pPr>
            <a:r>
              <a:rPr lang="cs-CZ" altLang="cs-CZ" sz="2200">
                <a:solidFill>
                  <a:srgbClr val="000000"/>
                </a:solidFill>
              </a:rPr>
              <a:t>ministr životního prostředí</a:t>
            </a:r>
          </a:p>
          <a:p>
            <a:pPr algn="ctr" eaLnBrk="1">
              <a:spcBef>
                <a:spcPts val="638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Richard Brabec</a:t>
            </a:r>
          </a:p>
          <a:p>
            <a:pPr algn="ctr" eaLnBrk="1">
              <a:spcBef>
                <a:spcPts val="638"/>
              </a:spcBef>
              <a:buFontTx/>
              <a:buNone/>
            </a:pPr>
            <a:endParaRPr lang="cs-CZ" altLang="cs-CZ" sz="2800" b="1">
              <a:solidFill>
                <a:srgbClr val="000000"/>
              </a:solidFill>
            </a:endParaRPr>
          </a:p>
        </p:txBody>
      </p:sp>
      <p:sp>
        <p:nvSpPr>
          <p:cNvPr id="22535" name="AutoShape 9">
            <a:extLst>
              <a:ext uri="{FF2B5EF4-FFF2-40B4-BE49-F238E27FC236}">
                <a16:creationId xmlns:a16="http://schemas.microsoft.com/office/drawing/2014/main" id="{EF4A9655-5792-4665-B21E-8D913BFB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4213225"/>
            <a:ext cx="3422650" cy="21542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exministr školství mládeže a tělovýchovy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 </a:t>
            </a:r>
            <a:r>
              <a:rPr lang="cs-CZ" altLang="cs-CZ" sz="2800" b="1">
                <a:solidFill>
                  <a:srgbClr val="000000"/>
                </a:solidFill>
              </a:rPr>
              <a:t>Marcel Chládek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</p:txBody>
      </p:sp>
      <p:sp>
        <p:nvSpPr>
          <p:cNvPr id="22536" name="WordArt 10">
            <a:extLst>
              <a:ext uri="{FF2B5EF4-FFF2-40B4-BE49-F238E27FC236}">
                <a16:creationId xmlns:a16="http://schemas.microsoft.com/office/drawing/2014/main" id="{55CD41CA-2E28-4F8D-B51A-C107F9C7B0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39938" y="4005263"/>
            <a:ext cx="1223962" cy="39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MŠMT</a:t>
            </a:r>
          </a:p>
        </p:txBody>
      </p:sp>
      <p:pic>
        <p:nvPicPr>
          <p:cNvPr id="22537" name="Obrázek 1">
            <a:extLst>
              <a:ext uri="{FF2B5EF4-FFF2-40B4-BE49-F238E27FC236}">
                <a16:creationId xmlns:a16="http://schemas.microsoft.com/office/drawing/2014/main" id="{EA19AC93-0C42-4133-A006-85D8FD08F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52963"/>
            <a:ext cx="14382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C75685-8B9B-4FAD-B230-3891AC8265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5D9EEB9-790E-47C4-BFA1-C8612914D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B657EE84-42AE-42C3-8722-1E801DC6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0C8977FB-E4E5-4BD3-A8A3-6A46E21B6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65400"/>
            <a:ext cx="56880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b="1" u="sng">
                <a:solidFill>
                  <a:srgbClr val="FF0000"/>
                </a:solidFill>
              </a:rPr>
              <a:t>PROČ TO DĚLÁME?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Chceme-li lepší podmínky pro ovzduší, musíme s tím něco udělat…</a:t>
            </a:r>
          </a:p>
        </p:txBody>
      </p:sp>
    </p:spTree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F211658D-871E-4E33-80DC-F57FCACB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-9525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WordArt 5">
            <a:extLst>
              <a:ext uri="{FF2B5EF4-FFF2-40B4-BE49-F238E27FC236}">
                <a16:creationId xmlns:a16="http://schemas.microsoft.com/office/drawing/2014/main" id="{5EE578B2-6B9B-4875-B9EF-304A394EC8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43213" y="333375"/>
            <a:ext cx="3457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SPOLUPRÁCE</a:t>
            </a:r>
          </a:p>
        </p:txBody>
      </p:sp>
      <p:sp>
        <p:nvSpPr>
          <p:cNvPr id="23556" name="WordArt 6">
            <a:extLst>
              <a:ext uri="{FF2B5EF4-FFF2-40B4-BE49-F238E27FC236}">
                <a16:creationId xmlns:a16="http://schemas.microsoft.com/office/drawing/2014/main" id="{28DF7439-0346-420C-A681-EC9660D31E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9388" y="4640263"/>
            <a:ext cx="46799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STATUTÁRNÍ MĚSTO OPAVA</a:t>
            </a:r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53F0CD80-B5A2-48C1-8D79-8D9E8435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230813"/>
            <a:ext cx="21351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AutoShape 9">
            <a:extLst>
              <a:ext uri="{FF2B5EF4-FFF2-40B4-BE49-F238E27FC236}">
                <a16:creationId xmlns:a16="http://schemas.microsoft.com/office/drawing/2014/main" id="{043C39F0-2EE6-4AAB-9AFC-B16B06AF8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4640263"/>
            <a:ext cx="3816350" cy="24066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náměstek primátora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Dalibor Halátek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koordinátorka EVVO SMO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Kateřina Durčáková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0000"/>
              </a:solidFill>
            </a:endParaRPr>
          </a:p>
        </p:txBody>
      </p:sp>
      <p:sp>
        <p:nvSpPr>
          <p:cNvPr id="23559" name="WordArt 10">
            <a:extLst>
              <a:ext uri="{FF2B5EF4-FFF2-40B4-BE49-F238E27FC236}">
                <a16:creationId xmlns:a16="http://schemas.microsoft.com/office/drawing/2014/main" id="{EB6214D2-9407-4B17-A50A-2219A5CF96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730375"/>
            <a:ext cx="3959225" cy="39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MORAVSKOSLEZSKÝ KRAJ</a:t>
            </a:r>
          </a:p>
        </p:txBody>
      </p:sp>
      <p:pic>
        <p:nvPicPr>
          <p:cNvPr id="23560" name="Picture 11">
            <a:extLst>
              <a:ext uri="{FF2B5EF4-FFF2-40B4-BE49-F238E27FC236}">
                <a16:creationId xmlns:a16="http://schemas.microsoft.com/office/drawing/2014/main" id="{8E7CF6D1-259D-4E11-80AD-A202E429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395538"/>
            <a:ext cx="264001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1" name="AutoShape 9">
            <a:extLst>
              <a:ext uri="{FF2B5EF4-FFF2-40B4-BE49-F238E27FC236}">
                <a16:creationId xmlns:a16="http://schemas.microsoft.com/office/drawing/2014/main" id="{B68AF007-31E6-4140-AEE2-0D2B9EE4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1450975"/>
            <a:ext cx="3422650" cy="34734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vedoucí oddělení ochrany ovzduší a integrované prevence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 </a:t>
            </a:r>
            <a:r>
              <a:rPr lang="cs-CZ" altLang="cs-CZ" sz="2800" b="1">
                <a:solidFill>
                  <a:srgbClr val="000000"/>
                </a:solidFill>
              </a:rPr>
              <a:t>Marek Bruštík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00"/>
                </a:solidFill>
              </a:rPr>
              <a:t>referentka EVVO pro školy MSK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Jana Harmanová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51E60DCD-46DB-4F32-85A2-BBF4A429B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WordArt 5">
            <a:extLst>
              <a:ext uri="{FF2B5EF4-FFF2-40B4-BE49-F238E27FC236}">
                <a16:creationId xmlns:a16="http://schemas.microsoft.com/office/drawing/2014/main" id="{E22E5451-A4AE-48DE-9F39-A23D67BA66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3457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SPOLUPRÁCE</a:t>
            </a:r>
          </a:p>
        </p:txBody>
      </p:sp>
      <p:pic>
        <p:nvPicPr>
          <p:cNvPr id="24580" name="Picture 6">
            <a:extLst>
              <a:ext uri="{FF2B5EF4-FFF2-40B4-BE49-F238E27FC236}">
                <a16:creationId xmlns:a16="http://schemas.microsoft.com/office/drawing/2014/main" id="{9A5CAD98-A20F-444A-8114-15552540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30241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9E880895-680F-433D-B0C0-D1190AA8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id="{EF494171-0483-4A5A-97FB-5CE951996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393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id="{8AFE8CD7-6A80-44BE-AC36-6CA9A64B2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221163"/>
            <a:ext cx="1998662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CDEB69E2-81A1-4845-9D1F-73651591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931863"/>
            <a:ext cx="25987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8A6274DA-5D18-4B27-BAF5-A47DC70B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3490913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615F3098-B488-43D3-860F-68903D65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221163"/>
            <a:ext cx="23558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DD7CC976-C318-46D9-9878-EA9BCAA0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5589588"/>
            <a:ext cx="3467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163C6607-195B-44BE-8CD7-D1C958D4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5" y="3357563"/>
            <a:ext cx="34766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7" name="Obrázek 9" descr="2014-01-21logo5plus2.jpg">
            <a:extLst>
              <a:ext uri="{FF2B5EF4-FFF2-40B4-BE49-F238E27FC236}">
                <a16:creationId xmlns:a16="http://schemas.microsoft.com/office/drawing/2014/main" id="{DD49C423-1072-434A-BBEC-807A12AC99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FB8A6C40-FF1B-488F-9BEE-7573CC219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21971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9" name="Picture 4">
            <a:extLst>
              <a:ext uri="{FF2B5EF4-FFF2-40B4-BE49-F238E27FC236}">
                <a16:creationId xmlns:a16="http://schemas.microsoft.com/office/drawing/2014/main" id="{987362D0-E99A-40DA-B8E8-EE15FE22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7938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10" name="WordArt 5">
            <a:extLst>
              <a:ext uri="{FF2B5EF4-FFF2-40B4-BE49-F238E27FC236}">
                <a16:creationId xmlns:a16="http://schemas.microsoft.com/office/drawing/2014/main" id="{F39BC070-2454-4593-957B-B5AF0632E7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ZÁJEM MÉDIÍ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69FD5C61-BB93-47C1-85DA-1BCFB4C5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WordArt 5">
            <a:extLst>
              <a:ext uri="{FF2B5EF4-FFF2-40B4-BE49-F238E27FC236}">
                <a16:creationId xmlns:a16="http://schemas.microsoft.com/office/drawing/2014/main" id="{3CBBE6B4-FDCC-46ED-ACCB-8792365262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7204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PARTNERSKÉ ŠKOLY NA OPAVSKU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E3795B0D-2D6B-48CE-BC53-7A64803F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426450" cy="5283200"/>
          </a:xfrm>
          <a:prstGeom prst="rect">
            <a:avLst/>
          </a:prstGeom>
          <a:solidFill>
            <a:srgbClr val="E9E5DC"/>
          </a:solidFill>
          <a:ln w="9525">
            <a:solidFill>
              <a:srgbClr val="E9E5DC"/>
            </a:solidFill>
            <a:miter lim="800000"/>
            <a:headEnd/>
            <a:tailEnd/>
          </a:ln>
        </p:spPr>
      </p:pic>
      <p:sp>
        <p:nvSpPr>
          <p:cNvPr id="27653" name="AutoShape 7">
            <a:extLst>
              <a:ext uri="{FF2B5EF4-FFF2-40B4-BE49-F238E27FC236}">
                <a16:creationId xmlns:a16="http://schemas.microsoft.com/office/drawing/2014/main" id="{7F34ADB3-09C1-4720-AF61-3D92DE08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221163"/>
            <a:ext cx="576263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4" name="WordArt 8">
            <a:extLst>
              <a:ext uri="{FF2B5EF4-FFF2-40B4-BE49-F238E27FC236}">
                <a16:creationId xmlns:a16="http://schemas.microsoft.com/office/drawing/2014/main" id="{F88194F3-9F74-4D35-93F9-339E347A84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22888" y="4184650"/>
            <a:ext cx="31686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SLEZSKÉ GYMNÁZIUM OPAVA</a:t>
            </a:r>
          </a:p>
        </p:txBody>
      </p:sp>
      <p:sp>
        <p:nvSpPr>
          <p:cNvPr id="27655" name="AutoShape 9">
            <a:extLst>
              <a:ext uri="{FF2B5EF4-FFF2-40B4-BE49-F238E27FC236}">
                <a16:creationId xmlns:a16="http://schemas.microsoft.com/office/drawing/2014/main" id="{BA030FA7-5363-415F-9873-EF576A537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500438"/>
            <a:ext cx="720725" cy="4333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6" name="AutoShape 12">
            <a:extLst>
              <a:ext uri="{FF2B5EF4-FFF2-40B4-BE49-F238E27FC236}">
                <a16:creationId xmlns:a16="http://schemas.microsoft.com/office/drawing/2014/main" id="{1BFDCA64-3907-4405-90A2-5E2CFC3A7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068638"/>
            <a:ext cx="719137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57" name="WordArt 13">
            <a:extLst>
              <a:ext uri="{FF2B5EF4-FFF2-40B4-BE49-F238E27FC236}">
                <a16:creationId xmlns:a16="http://schemas.microsoft.com/office/drawing/2014/main" id="{3081F1C6-02F4-440B-ABA4-98F87E147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2636838"/>
            <a:ext cx="20970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ZŠ ŠRÁMKOVA</a:t>
            </a:r>
          </a:p>
        </p:txBody>
      </p:sp>
      <p:sp>
        <p:nvSpPr>
          <p:cNvPr id="27658" name="WordArt 14">
            <a:extLst>
              <a:ext uri="{FF2B5EF4-FFF2-40B4-BE49-F238E27FC236}">
                <a16:creationId xmlns:a16="http://schemas.microsoft.com/office/drawing/2014/main" id="{6E61FC78-554F-4681-AD2B-6D6D23588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4888" y="3500438"/>
            <a:ext cx="22050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 Black" panose="020B0A04020102020204" pitchFamily="34" charset="0"/>
              </a:rPr>
              <a:t>ZŠ EDVARDA BENEŠE</a:t>
            </a:r>
          </a:p>
        </p:txBody>
      </p:sp>
      <p:sp>
        <p:nvSpPr>
          <p:cNvPr id="27659" name="AutoShape 15">
            <a:extLst>
              <a:ext uri="{FF2B5EF4-FFF2-40B4-BE49-F238E27FC236}">
                <a16:creationId xmlns:a16="http://schemas.microsoft.com/office/drawing/2014/main" id="{F3B077BA-163D-49A4-8986-7C4507F7A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068638"/>
            <a:ext cx="574675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F0BD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0" name="WordArt 16">
            <a:extLst>
              <a:ext uri="{FF2B5EF4-FFF2-40B4-BE49-F238E27FC236}">
                <a16:creationId xmlns:a16="http://schemas.microsoft.com/office/drawing/2014/main" id="{37F66874-37D7-403B-BC28-CC31F33212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3068638"/>
            <a:ext cx="18827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F0BD0"/>
                </a:solidFill>
                <a:latin typeface="Arial Black" panose="020B0A04020102020204" pitchFamily="34" charset="0"/>
              </a:rPr>
              <a:t>ZŠ VRCHNÍ</a:t>
            </a:r>
          </a:p>
        </p:txBody>
      </p:sp>
      <p:sp>
        <p:nvSpPr>
          <p:cNvPr id="27661" name="AutoShape 17">
            <a:extLst>
              <a:ext uri="{FF2B5EF4-FFF2-40B4-BE49-F238E27FC236}">
                <a16:creationId xmlns:a16="http://schemas.microsoft.com/office/drawing/2014/main" id="{27B0DE19-E45A-4675-AE52-6F37126C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5157788"/>
            <a:ext cx="72072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AD6E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2" name="WordArt 18">
            <a:extLst>
              <a:ext uri="{FF2B5EF4-FFF2-40B4-BE49-F238E27FC236}">
                <a16:creationId xmlns:a16="http://schemas.microsoft.com/office/drawing/2014/main" id="{FE096C40-9B86-4AE4-AC9E-F4AB0F5436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5734050"/>
            <a:ext cx="25717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AD6EC"/>
                </a:solidFill>
                <a:latin typeface="Arial Black" panose="020B0A04020102020204" pitchFamily="34" charset="0"/>
              </a:rPr>
              <a:t>ZŠ BOŽENY NĚMCOVÉ</a:t>
            </a:r>
          </a:p>
        </p:txBody>
      </p:sp>
      <p:sp>
        <p:nvSpPr>
          <p:cNvPr id="27663" name="AutoShape 19">
            <a:extLst>
              <a:ext uri="{FF2B5EF4-FFF2-40B4-BE49-F238E27FC236}">
                <a16:creationId xmlns:a16="http://schemas.microsoft.com/office/drawing/2014/main" id="{67D06AC9-918E-4B02-BF69-234D82EB5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581525"/>
            <a:ext cx="719137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3B0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4" name="WordArt 20">
            <a:extLst>
              <a:ext uri="{FF2B5EF4-FFF2-40B4-BE49-F238E27FC236}">
                <a16:creationId xmlns:a16="http://schemas.microsoft.com/office/drawing/2014/main" id="{840FFCE9-E7AB-4003-A5F4-461B028FB6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5084763"/>
            <a:ext cx="1025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B053"/>
                </a:solidFill>
                <a:latin typeface="Arial Black" panose="020B0A04020102020204" pitchFamily="34" charset="0"/>
              </a:rPr>
              <a:t>ZŠ TGM</a:t>
            </a:r>
          </a:p>
        </p:txBody>
      </p:sp>
      <p:sp>
        <p:nvSpPr>
          <p:cNvPr id="27665" name="AutoShape 21">
            <a:extLst>
              <a:ext uri="{FF2B5EF4-FFF2-40B4-BE49-F238E27FC236}">
                <a16:creationId xmlns:a16="http://schemas.microsoft.com/office/drawing/2014/main" id="{333042BF-C6E9-447F-A329-D7C25BE3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3516313"/>
            <a:ext cx="719138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BEF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6" name="WordArt 22">
            <a:extLst>
              <a:ext uri="{FF2B5EF4-FFF2-40B4-BE49-F238E27FC236}">
                <a16:creationId xmlns:a16="http://schemas.microsoft.com/office/drawing/2014/main" id="{F9648CD2-FF55-48A2-A422-C4E53B72E9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4005263"/>
            <a:ext cx="18192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BEF03"/>
                </a:solidFill>
                <a:latin typeface="Arial Black" panose="020B0A04020102020204" pitchFamily="34" charset="0"/>
              </a:rPr>
              <a:t>ZŠ MAŘÁDKOVA</a:t>
            </a:r>
          </a:p>
        </p:txBody>
      </p:sp>
      <p:sp>
        <p:nvSpPr>
          <p:cNvPr id="27667" name="AutoShape 23">
            <a:extLst>
              <a:ext uri="{FF2B5EF4-FFF2-40B4-BE49-F238E27FC236}">
                <a16:creationId xmlns:a16="http://schemas.microsoft.com/office/drawing/2014/main" id="{E22F697A-FD7F-4EEB-8F45-389BC902C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157788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9FB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8" name="WordArt 24">
            <a:extLst>
              <a:ext uri="{FF2B5EF4-FFF2-40B4-BE49-F238E27FC236}">
                <a16:creationId xmlns:a16="http://schemas.microsoft.com/office/drawing/2014/main" id="{B4C75348-776A-4571-8DA3-08496E5FEC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5661025"/>
            <a:ext cx="23082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9FB05"/>
                </a:solidFill>
                <a:latin typeface="Arial Black" panose="020B0A04020102020204" pitchFamily="34" charset="0"/>
              </a:rPr>
              <a:t>ZŠ ENGLIŠOVA</a:t>
            </a:r>
          </a:p>
        </p:txBody>
      </p:sp>
      <p:pic>
        <p:nvPicPr>
          <p:cNvPr id="27669" name="Obrázek 1">
            <a:extLst>
              <a:ext uri="{FF2B5EF4-FFF2-40B4-BE49-F238E27FC236}">
                <a16:creationId xmlns:a16="http://schemas.microsoft.com/office/drawing/2014/main" id="{2D3012D3-273A-48D9-9685-20C837EC6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4657725"/>
            <a:ext cx="1971675" cy="2038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0" name="AutoShape 11">
            <a:extLst>
              <a:ext uri="{FF2B5EF4-FFF2-40B4-BE49-F238E27FC236}">
                <a16:creationId xmlns:a16="http://schemas.microsoft.com/office/drawing/2014/main" id="{E73B2D32-7A9C-486C-8958-8D019B21E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4100" y="4938713"/>
            <a:ext cx="720725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71" name="WordArt 10">
            <a:extLst>
              <a:ext uri="{FF2B5EF4-FFF2-40B4-BE49-F238E27FC236}">
                <a16:creationId xmlns:a16="http://schemas.microsoft.com/office/drawing/2014/main" id="{8EC7C3F3-09EC-4B0A-92CB-EED55D975B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80150" y="4554538"/>
            <a:ext cx="258445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ZŠ GENERÁLA H. PÍKY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1421C46-BC52-4359-BF32-1940CB083E3D}"/>
              </a:ext>
            </a:extLst>
          </p:cNvPr>
          <p:cNvSpPr/>
          <p:nvPr/>
        </p:nvSpPr>
        <p:spPr>
          <a:xfrm>
            <a:off x="4427538" y="3716338"/>
            <a:ext cx="188912" cy="304800"/>
          </a:xfrm>
          <a:prstGeom prst="rect">
            <a:avLst/>
          </a:prstGeom>
          <a:solidFill>
            <a:srgbClr val="E9E5DC"/>
          </a:solidFill>
          <a:ln>
            <a:solidFill>
              <a:srgbClr val="E9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C024A64-7930-4D05-B1CE-8DB89336C203}"/>
              </a:ext>
            </a:extLst>
          </p:cNvPr>
          <p:cNvSpPr/>
          <p:nvPr/>
        </p:nvSpPr>
        <p:spPr>
          <a:xfrm>
            <a:off x="4227513" y="3856038"/>
            <a:ext cx="287337" cy="292100"/>
          </a:xfrm>
          <a:prstGeom prst="rect">
            <a:avLst/>
          </a:prstGeom>
          <a:solidFill>
            <a:srgbClr val="E9E5DC"/>
          </a:solidFill>
          <a:ln>
            <a:solidFill>
              <a:srgbClr val="E9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E35A9D74-AF89-4540-ADE4-3C8C55CB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WordArt 5">
            <a:extLst>
              <a:ext uri="{FF2B5EF4-FFF2-40B4-BE49-F238E27FC236}">
                <a16:creationId xmlns:a16="http://schemas.microsoft.com/office/drawing/2014/main" id="{FAB0B0DE-48CD-41F3-9905-CFD54E3146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7204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PARTNERSKÉ ŠKOLY </a:t>
            </a:r>
          </a:p>
        </p:txBody>
      </p:sp>
      <p:pic>
        <p:nvPicPr>
          <p:cNvPr id="28676" name="Obrázek 14">
            <a:extLst>
              <a:ext uri="{FF2B5EF4-FFF2-40B4-BE49-F238E27FC236}">
                <a16:creationId xmlns:a16="http://schemas.microsoft.com/office/drawing/2014/main" id="{AEDCA99E-E215-4617-B0CF-3A0ADD02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63663"/>
            <a:ext cx="858837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5BF1C322-DCCA-4F30-89F5-E7DCC24E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WordArt 5">
            <a:extLst>
              <a:ext uri="{FF2B5EF4-FFF2-40B4-BE49-F238E27FC236}">
                <a16:creationId xmlns:a16="http://schemas.microsoft.com/office/drawing/2014/main" id="{B5DD1B80-7959-42D9-950A-BCDB86740B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7204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INFO NA INTERNETU</a:t>
            </a:r>
          </a:p>
        </p:txBody>
      </p:sp>
      <p:sp>
        <p:nvSpPr>
          <p:cNvPr id="29700" name="AutoShape 9">
            <a:extLst>
              <a:ext uri="{FF2B5EF4-FFF2-40B4-BE49-F238E27FC236}">
                <a16:creationId xmlns:a16="http://schemas.microsoft.com/office/drawing/2014/main" id="{6EE63391-98EA-40E4-B5A7-8FA3785A1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6713"/>
            <a:ext cx="9144000" cy="368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Stačí zadat do googlu:</a:t>
            </a:r>
          </a:p>
        </p:txBody>
      </p:sp>
      <p:pic>
        <p:nvPicPr>
          <p:cNvPr id="29701" name="Obrázek 1">
            <a:hlinkClick r:id="rId3" tooltip="Odkaz"/>
            <a:extLst>
              <a:ext uri="{FF2B5EF4-FFF2-40B4-BE49-F238E27FC236}">
                <a16:creationId xmlns:a16="http://schemas.microsoft.com/office/drawing/2014/main" id="{F2A61422-DEFF-4030-AFAC-9073F7547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005013"/>
            <a:ext cx="41925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9">
            <a:extLst>
              <a:ext uri="{FF2B5EF4-FFF2-40B4-BE49-F238E27FC236}">
                <a16:creationId xmlns:a16="http://schemas.microsoft.com/office/drawing/2014/main" id="{B1D5614C-327B-4136-AF97-DF8010AC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92375"/>
            <a:ext cx="2376487" cy="64611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Lokální topeniště </a:t>
            </a:r>
          </a:p>
        </p:txBody>
      </p:sp>
      <p:sp>
        <p:nvSpPr>
          <p:cNvPr id="29703" name="AutoShape 9">
            <a:extLst>
              <a:ext uri="{FF2B5EF4-FFF2-40B4-BE49-F238E27FC236}">
                <a16:creationId xmlns:a16="http://schemas.microsoft.com/office/drawing/2014/main" id="{037B93D7-13CF-4CE0-B94D-E3B55A96C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724400"/>
            <a:ext cx="2376487" cy="3683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Projekt Emise</a:t>
            </a:r>
          </a:p>
        </p:txBody>
      </p:sp>
      <p:pic>
        <p:nvPicPr>
          <p:cNvPr id="29704" name="Obrázek 5">
            <a:extLst>
              <a:ext uri="{FF2B5EF4-FFF2-40B4-BE49-F238E27FC236}">
                <a16:creationId xmlns:a16="http://schemas.microsoft.com/office/drawing/2014/main" id="{91BB723D-BD17-455B-B2E7-9E14CC770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89400"/>
            <a:ext cx="562133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DE4D14AB-E68D-4CCA-A047-6A40D261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WordArt 5">
            <a:extLst>
              <a:ext uri="{FF2B5EF4-FFF2-40B4-BE49-F238E27FC236}">
                <a16:creationId xmlns:a16="http://schemas.microsoft.com/office/drawing/2014/main" id="{E0B97376-5E44-4D09-8730-9821FE476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7204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JAK SPRÁVNĚ (NE)TOPIT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 KOTLÍKOVÉ DOTACE</a:t>
            </a:r>
          </a:p>
        </p:txBody>
      </p:sp>
      <p:sp>
        <p:nvSpPr>
          <p:cNvPr id="30724" name="AutoShape 9">
            <a:extLst>
              <a:ext uri="{FF2B5EF4-FFF2-40B4-BE49-F238E27FC236}">
                <a16:creationId xmlns:a16="http://schemas.microsoft.com/office/drawing/2014/main" id="{83B0C088-3F8D-4C7E-B9F1-ADB3E1107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155700"/>
            <a:ext cx="7200900" cy="14747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Jak správně (ne)topit: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 https://www.youtube.com/watch?v=8OEojzJ7g-4&amp;feature=youtu.be</a:t>
            </a:r>
          </a:p>
        </p:txBody>
      </p:sp>
      <p:sp>
        <p:nvSpPr>
          <p:cNvPr id="30725" name="AutoShape 9">
            <a:extLst>
              <a:ext uri="{FF2B5EF4-FFF2-40B4-BE49-F238E27FC236}">
                <a16:creationId xmlns:a16="http://schemas.microsoft.com/office/drawing/2014/main" id="{8B9993D0-FBC5-479A-88C0-A316EF973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70163"/>
            <a:ext cx="8856662" cy="11985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Kotlíkové dotace: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https://www.youtube.com/watch?v=G2soVdz-_qE&amp;feature=youtu.be </a:t>
            </a:r>
          </a:p>
        </p:txBody>
      </p:sp>
      <p:sp>
        <p:nvSpPr>
          <p:cNvPr id="30726" name="AutoShape 9">
            <a:extLst>
              <a:ext uri="{FF2B5EF4-FFF2-40B4-BE49-F238E27FC236}">
                <a16:creationId xmlns:a16="http://schemas.microsoft.com/office/drawing/2014/main" id="{DC302C0C-F56F-472F-88B1-5845BC51C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716338"/>
            <a:ext cx="8856663" cy="12001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endParaRPr lang="cs-CZ" altLang="cs-CZ" b="1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cs-CZ" altLang="cs-CZ" b="1">
                <a:solidFill>
                  <a:srgbClr val="000000"/>
                </a:solidFill>
                <a:ea typeface="Microsoft YaHei" panose="020B0503020204020204" pitchFamily="34" charset="-122"/>
              </a:rPr>
              <a:t>Spot EMISE: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cs-CZ" altLang="cs-CZ" b="1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cs-CZ" altLang="en-US" b="1">
                <a:solidFill>
                  <a:srgbClr val="000000"/>
                </a:solidFill>
                <a:ea typeface="Microsoft YaHei" panose="020B0503020204020204" pitchFamily="34" charset="-122"/>
              </a:rPr>
              <a:t>https://www.youtube.com/watch?v=gBEw6-wGCuw</a:t>
            </a:r>
            <a:endParaRPr lang="cs-CZ" altLang="cs-CZ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30727" name="AutoShape 9">
            <a:extLst>
              <a:ext uri="{FF2B5EF4-FFF2-40B4-BE49-F238E27FC236}">
                <a16:creationId xmlns:a16="http://schemas.microsoft.com/office/drawing/2014/main" id="{CF2AFDDD-E6B5-4CF4-992D-11441B178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03800"/>
            <a:ext cx="8856662" cy="14763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endParaRPr lang="cs-CZ" altLang="cs-CZ" b="1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cs-CZ" altLang="cs-CZ" b="1">
                <a:solidFill>
                  <a:srgbClr val="000000"/>
                </a:solidFill>
                <a:ea typeface="Microsoft YaHei" panose="020B0503020204020204" pitchFamily="34" charset="-122"/>
              </a:rPr>
              <a:t>Film EMISE: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cs-CZ" altLang="cs-CZ" b="1">
              <a:solidFill>
                <a:srgbClr val="000000"/>
              </a:solidFill>
              <a:ea typeface="Microsoft YaHe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cs-CZ" altLang="en-US" b="1">
                <a:solidFill>
                  <a:srgbClr val="000000"/>
                </a:solidFill>
                <a:ea typeface="Microsoft YaHei" panose="020B0503020204020204" pitchFamily="34" charset="-122"/>
              </a:rPr>
              <a:t>https://www.youtube.com/watch?v=7Ir1wd6SLgs&amp;list=PLnZlTOwO9xThfYztMzNsAmK9N4VDevcMy&amp;index=1</a:t>
            </a:r>
            <a:endParaRPr lang="cs-CZ" altLang="cs-CZ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DC813760-9822-4EF7-89D1-CF3293F2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7" name="WordArt 5">
            <a:extLst>
              <a:ext uri="{FF2B5EF4-FFF2-40B4-BE49-F238E27FC236}">
                <a16:creationId xmlns:a16="http://schemas.microsoft.com/office/drawing/2014/main" id="{ADFCC878-97B8-4122-8B0A-7E9EAA0BFB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333375"/>
            <a:ext cx="1368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CÍLE</a:t>
            </a:r>
          </a:p>
        </p:txBody>
      </p:sp>
      <p:sp>
        <p:nvSpPr>
          <p:cNvPr id="31748" name="Text Box 7">
            <a:extLst>
              <a:ext uri="{FF2B5EF4-FFF2-40B4-BE49-F238E27FC236}">
                <a16:creationId xmlns:a16="http://schemas.microsoft.com/office/drawing/2014/main" id="{CE49829D-F4C1-4843-BDAB-9A8FAE15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8353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400" b="1">
                <a:solidFill>
                  <a:srgbClr val="FF0000"/>
                </a:solidFill>
              </a:rPr>
              <a:t>CHCEME ZLEPŠIT OVZDUŠÍ NEJEN PRO NÁS, ALE I PRO NAŠE POTOMKY!</a:t>
            </a:r>
          </a:p>
        </p:txBody>
      </p:sp>
      <p:pic>
        <p:nvPicPr>
          <p:cNvPr id="31749" name="Picture 9" descr="smajlici-gify-33">
            <a:extLst>
              <a:ext uri="{FF2B5EF4-FFF2-40B4-BE49-F238E27FC236}">
                <a16:creationId xmlns:a16="http://schemas.microsoft.com/office/drawing/2014/main" id="{B9ACB6D6-2A9B-4E19-B394-50D71072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876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B75CF15F-EBBA-49C4-BBD1-6F9A01B8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WordArt 5">
            <a:extLst>
              <a:ext uri="{FF2B5EF4-FFF2-40B4-BE49-F238E27FC236}">
                <a16:creationId xmlns:a16="http://schemas.microsoft.com/office/drawing/2014/main" id="{AC6AFEA0-CBFB-4F89-A8E1-E98D5890AF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2636838"/>
            <a:ext cx="7048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DĚKUJEME ZA POZORNOST</a:t>
            </a:r>
          </a:p>
        </p:txBody>
      </p:sp>
    </p:spTree>
  </p:cSld>
  <p:clrMapOvr>
    <a:masterClrMapping/>
  </p:clrMapOvr>
  <p:transition spd="slow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Zástupný symbol pro obsah 2">
            <a:extLst>
              <a:ext uri="{FF2B5EF4-FFF2-40B4-BE49-F238E27FC236}">
                <a16:creationId xmlns:a16="http://schemas.microsoft.com/office/drawing/2014/main" id="{4C45703B-406F-4D57-B84F-5E82E07CB0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903413"/>
            <a:ext cx="5132388" cy="2886075"/>
          </a:xfrm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5AF37B10-ABF2-47E3-9813-A52D55C8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Text Box 10">
            <a:extLst>
              <a:ext uri="{FF2B5EF4-FFF2-40B4-BE49-F238E27FC236}">
                <a16:creationId xmlns:a16="http://schemas.microsoft.com/office/drawing/2014/main" id="{1346A6A1-CBDF-4886-B094-35299F34E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35290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000" b="1"/>
              <a:t>Takhle to vypadalo, když u nás bylo nejhorší ovzduší.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/>
              <a:t> Způsobili to lidé, kteří spalovali všechno, co jim přišlo pod ruce.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/>
              <a:t> Ale nyní to můžeme změnit.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b="1">
              <a:solidFill>
                <a:srgbClr val="FF0000"/>
              </a:solidFill>
            </a:endParaRPr>
          </a:p>
        </p:txBody>
      </p:sp>
      <p:sp>
        <p:nvSpPr>
          <p:cNvPr id="5125" name="Line 11">
            <a:extLst>
              <a:ext uri="{FF2B5EF4-FFF2-40B4-BE49-F238E27FC236}">
                <a16:creationId xmlns:a16="http://schemas.microsoft.com/office/drawing/2014/main" id="{3E08A9C7-2ED9-4B82-9EAE-E500261CA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276475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WordArt 12">
            <a:extLst>
              <a:ext uri="{FF2B5EF4-FFF2-40B4-BE49-F238E27FC236}">
                <a16:creationId xmlns:a16="http://schemas.microsoft.com/office/drawing/2014/main" id="{214D85A7-CBB6-4575-ACA3-1BB110F2F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743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ZIMA V ROCE 2013</a:t>
            </a:r>
          </a:p>
        </p:txBody>
      </p:sp>
      <p:sp>
        <p:nvSpPr>
          <p:cNvPr id="5127" name="Text Box 13">
            <a:extLst>
              <a:ext uri="{FF2B5EF4-FFF2-40B4-BE49-F238E27FC236}">
                <a16:creationId xmlns:a16="http://schemas.microsoft.com/office/drawing/2014/main" id="{4D3F2577-6A35-45E2-AF5C-B293ECFC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6021388"/>
            <a:ext cx="77771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Ptáte se jak? To vám hned prozradíme…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 b="1"/>
          </a:p>
        </p:txBody>
      </p:sp>
      <p:sp>
        <p:nvSpPr>
          <p:cNvPr id="5128" name="Line 17">
            <a:extLst>
              <a:ext uri="{FF2B5EF4-FFF2-40B4-BE49-F238E27FC236}">
                <a16:creationId xmlns:a16="http://schemas.microsoft.com/office/drawing/2014/main" id="{8A9F729A-8AA6-4C05-953B-427C3324D3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EB6AA2CF-6DE2-4B96-9215-F83DF2638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Line 7">
            <a:extLst>
              <a:ext uri="{FF2B5EF4-FFF2-40B4-BE49-F238E27FC236}">
                <a16:creationId xmlns:a16="http://schemas.microsoft.com/office/drawing/2014/main" id="{410F8C35-3CCC-4D5B-A991-8E71AF6C10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WordArt 8">
            <a:extLst>
              <a:ext uri="{FF2B5EF4-FFF2-40B4-BE49-F238E27FC236}">
                <a16:creationId xmlns:a16="http://schemas.microsoft.com/office/drawing/2014/main" id="{006671E1-1BF3-4160-A702-9B877C1F43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333375"/>
            <a:ext cx="5400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NEJHORŠÍ OBLASTI V ROCE 2014</a:t>
            </a:r>
          </a:p>
        </p:txBody>
      </p:sp>
      <p:pic>
        <p:nvPicPr>
          <p:cNvPr id="6149" name="Zástupný symbol pro obsah 4">
            <a:extLst>
              <a:ext uri="{FF2B5EF4-FFF2-40B4-BE49-F238E27FC236}">
                <a16:creationId xmlns:a16="http://schemas.microsoft.com/office/drawing/2014/main" id="{1AD104E4-EEDD-418C-BD0B-FE5A387303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b="32545"/>
          <a:stretch>
            <a:fillRect/>
          </a:stretch>
        </p:blipFill>
        <p:spPr>
          <a:xfrm>
            <a:off x="539750" y="1484313"/>
            <a:ext cx="8277225" cy="5230812"/>
          </a:xfrm>
        </p:spPr>
      </p:pic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AE6413A5-782C-49E6-80A3-37C20278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8" descr="Emise - Polétavý prach">
            <a:extLst>
              <a:ext uri="{FF2B5EF4-FFF2-40B4-BE49-F238E27FC236}">
                <a16:creationId xmlns:a16="http://schemas.microsoft.com/office/drawing/2014/main" id="{A26DCBE1-8DB5-4BB9-B7DC-06A70CF999E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4572000" cy="2663825"/>
          </a:xfrm>
          <a:noFill/>
        </p:spPr>
      </p:pic>
      <p:pic>
        <p:nvPicPr>
          <p:cNvPr id="7172" name="Picture 9" descr="Emise - Polétavý prach 2">
            <a:extLst>
              <a:ext uri="{FF2B5EF4-FFF2-40B4-BE49-F238E27FC236}">
                <a16:creationId xmlns:a16="http://schemas.microsoft.com/office/drawing/2014/main" id="{F014D665-63A6-4266-A900-B90E352B059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005263"/>
            <a:ext cx="4572000" cy="2852737"/>
          </a:xfrm>
          <a:noFill/>
        </p:spPr>
      </p:pic>
      <p:sp>
        <p:nvSpPr>
          <p:cNvPr id="7173" name="WordArt 10">
            <a:extLst>
              <a:ext uri="{FF2B5EF4-FFF2-40B4-BE49-F238E27FC236}">
                <a16:creationId xmlns:a16="http://schemas.microsoft.com/office/drawing/2014/main" id="{BE9FD997-BEE0-47FB-B63F-095926290D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4667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POLÉTAVÝ PRACH</a:t>
            </a: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4951207E-BA98-44D7-A30F-5E201E21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68863"/>
            <a:ext cx="40338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poškozuje dýchací ústrojí usazováním těžkých kovů v těle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7175" name="Text Box 12">
            <a:extLst>
              <a:ext uri="{FF2B5EF4-FFF2-40B4-BE49-F238E27FC236}">
                <a16:creationId xmlns:a16="http://schemas.microsoft.com/office/drawing/2014/main" id="{652AB88C-361D-43AC-A8B3-EB46003B0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989138"/>
            <a:ext cx="4032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 </a:t>
            </a:r>
            <a:r>
              <a:rPr lang="cs-CZ" altLang="cs-CZ" sz="2400" b="1"/>
              <a:t>vzniká při vulkanických erupcích, požárech či působením větrné eroze </a:t>
            </a:r>
          </a:p>
        </p:txBody>
      </p:sp>
      <p:sp>
        <p:nvSpPr>
          <p:cNvPr id="7176" name="Line 13">
            <a:extLst>
              <a:ext uri="{FF2B5EF4-FFF2-40B4-BE49-F238E27FC236}">
                <a16:creationId xmlns:a16="http://schemas.microsoft.com/office/drawing/2014/main" id="{5ABE2482-A3E7-4630-B93A-FAC43F831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1">
            <a:extLst>
              <a:ext uri="{FF2B5EF4-FFF2-40B4-BE49-F238E27FC236}">
                <a16:creationId xmlns:a16="http://schemas.microsoft.com/office/drawing/2014/main" id="{4FB63BD1-8430-4AC4-B27B-3ABF09B4F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389063"/>
            <a:ext cx="78232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sz="2000">
                <a:ea typeface="Microsoft YaHei" panose="020B0503020204020204" pitchFamily="34" charset="-122"/>
              </a:rPr>
              <a:t> </a:t>
            </a:r>
            <a: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  <a:t>rozdíl mezi starým a novým kotlem</a:t>
            </a:r>
          </a:p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  <a:t> škodlivost kouře ovlivňuje</a:t>
            </a:r>
          </a:p>
          <a:p>
            <a:pPr lvl="1"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  <a:t>v čem topíme (nový x starý kotel)</a:t>
            </a:r>
          </a:p>
          <a:p>
            <a:pPr lvl="1"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  <a:t>jak topíme (dostatek vzduchu – lepší spalování)</a:t>
            </a:r>
          </a:p>
          <a:p>
            <a:pPr lvl="1"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  <a:t>čím topíme</a:t>
            </a:r>
          </a:p>
          <a:p>
            <a:pPr lvl="1"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–"/>
            </a:pPr>
            <a: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  <a:t>jak se staráme o kotel a komín (pravidelné prohlídky)</a:t>
            </a:r>
            <a:br>
              <a:rPr lang="cs-CZ" altLang="cs-CZ" sz="2000">
                <a:solidFill>
                  <a:srgbClr val="000000"/>
                </a:solidFill>
                <a:ea typeface="Microsoft YaHei" panose="020B0503020204020204" pitchFamily="34" charset="-122"/>
              </a:rPr>
            </a:br>
            <a:endParaRPr lang="cs-CZ" altLang="cs-CZ" sz="200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8195" name="Zástupný symbol pro obsah 5">
            <a:extLst>
              <a:ext uri="{FF2B5EF4-FFF2-40B4-BE49-F238E27FC236}">
                <a16:creationId xmlns:a16="http://schemas.microsoft.com/office/drawing/2014/main" id="{D6DA797E-5A47-4662-83BF-E5BD29E110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21163"/>
            <a:ext cx="9183688" cy="2122487"/>
          </a:xfrm>
        </p:spPr>
      </p:pic>
      <p:sp>
        <p:nvSpPr>
          <p:cNvPr id="8196" name="Text Box 11">
            <a:extLst>
              <a:ext uri="{FF2B5EF4-FFF2-40B4-BE49-F238E27FC236}">
                <a16:creationId xmlns:a16="http://schemas.microsoft.com/office/drawing/2014/main" id="{1948D268-C287-4E3C-93FD-F04FF455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6343650"/>
            <a:ext cx="782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cs-CZ" altLang="cs-CZ" sz="1800">
                <a:ea typeface="Microsoft YaHei" panose="020B0503020204020204" pitchFamily="34" charset="-122"/>
              </a:rPr>
              <a:t> zdroj obrázku </a:t>
            </a:r>
            <a:r>
              <a:rPr lang="en-US" altLang="cs-CZ" sz="1800">
                <a:ea typeface="Microsoft YaHei" panose="020B0503020204020204" pitchFamily="34" charset="-122"/>
              </a:rPr>
              <a:t>MSK Ing.</a:t>
            </a:r>
            <a:r>
              <a:rPr lang="cs-CZ" altLang="cs-CZ" sz="1800">
                <a:ea typeface="Microsoft YaHei" panose="020B0503020204020204" pitchFamily="34" charset="-122"/>
              </a:rPr>
              <a:t> </a:t>
            </a:r>
            <a:r>
              <a:rPr lang="en-US" altLang="cs-CZ" sz="1800">
                <a:ea typeface="Microsoft YaHei" panose="020B0503020204020204" pitchFamily="34" charset="-122"/>
              </a:rPr>
              <a:t>Bruštík</a:t>
            </a:r>
            <a:endParaRPr lang="cs-CZ" altLang="cs-CZ" sz="2000" b="1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8197" name="Picture 1">
            <a:extLst>
              <a:ext uri="{FF2B5EF4-FFF2-40B4-BE49-F238E27FC236}">
                <a16:creationId xmlns:a16="http://schemas.microsoft.com/office/drawing/2014/main" id="{14281533-90AF-4D64-BABE-EC524224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7">
            <a:extLst>
              <a:ext uri="{FF2B5EF4-FFF2-40B4-BE49-F238E27FC236}">
                <a16:creationId xmlns:a16="http://schemas.microsoft.com/office/drawing/2014/main" id="{DB4442F4-D07A-42BB-868E-FE3A5A3F1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000000"/>
                </a:solidFill>
                <a:ea typeface="Microsoft YaHei" panose="020B0503020204020204" pitchFamily="34" charset="-122"/>
              </a:rPr>
              <a:t>Proč vyměnit kotle</a:t>
            </a:r>
          </a:p>
        </p:txBody>
      </p:sp>
      <p:sp>
        <p:nvSpPr>
          <p:cNvPr id="8199" name="Ovál 7">
            <a:extLst>
              <a:ext uri="{FF2B5EF4-FFF2-40B4-BE49-F238E27FC236}">
                <a16:creationId xmlns:a16="http://schemas.microsoft.com/office/drawing/2014/main" id="{AB17053B-4F07-497F-85ED-708ABF7D7C1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48038" y="6191250"/>
            <a:ext cx="46037" cy="46038"/>
          </a:xfrm>
          <a:prstGeom prst="ellipse">
            <a:avLst/>
          </a:prstGeom>
          <a:solidFill>
            <a:srgbClr val="5E5E5E"/>
          </a:solidFill>
          <a:ln w="9525" algn="ctr">
            <a:solidFill>
              <a:srgbClr val="595C5E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8200" name="Ovál 10">
            <a:extLst>
              <a:ext uri="{FF2B5EF4-FFF2-40B4-BE49-F238E27FC236}">
                <a16:creationId xmlns:a16="http://schemas.microsoft.com/office/drawing/2014/main" id="{33F430B7-6451-4C0B-B4FC-90F302FDB9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01013" y="6221413"/>
            <a:ext cx="44450" cy="46037"/>
          </a:xfrm>
          <a:prstGeom prst="ellipse">
            <a:avLst/>
          </a:prstGeom>
          <a:solidFill>
            <a:srgbClr val="5E5E5E"/>
          </a:solidFill>
          <a:ln w="9525" algn="ctr">
            <a:solidFill>
              <a:srgbClr val="595C5E"/>
            </a:solidFill>
            <a:round/>
            <a:headEnd/>
            <a:tailEnd/>
          </a:ln>
        </p:spPr>
        <p:txBody>
          <a:bodyPr/>
          <a:lstStyle>
            <a:lvl1pPr defTabSz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cs-CZ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391BD704-01B2-4328-93E0-D56AB35B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WordArt 5">
            <a:extLst>
              <a:ext uri="{FF2B5EF4-FFF2-40B4-BE49-F238E27FC236}">
                <a16:creationId xmlns:a16="http://schemas.microsoft.com/office/drawing/2014/main" id="{8A6F2D3B-4126-4DD2-8BA3-C365016779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4238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OXID UHELNATÝ</a:t>
            </a:r>
          </a:p>
        </p:txBody>
      </p:sp>
      <p:pic>
        <p:nvPicPr>
          <p:cNvPr id="9220" name="Picture 7" descr="Emise - Oxid uhelnatý">
            <a:extLst>
              <a:ext uri="{FF2B5EF4-FFF2-40B4-BE49-F238E27FC236}">
                <a16:creationId xmlns:a16="http://schemas.microsoft.com/office/drawing/2014/main" id="{A2B0BC24-9A86-40FF-9C09-CB881C605F5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789363"/>
            <a:ext cx="3097212" cy="2709862"/>
          </a:xfrm>
          <a:noFill/>
        </p:spPr>
      </p:pic>
      <p:sp>
        <p:nvSpPr>
          <p:cNvPr id="9221" name="Line 9">
            <a:extLst>
              <a:ext uri="{FF2B5EF4-FFF2-40B4-BE49-F238E27FC236}">
                <a16:creationId xmlns:a16="http://schemas.microsoft.com/office/drawing/2014/main" id="{BF9F81F0-17A7-4867-8F2C-CFCBA8C51B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2" name="Picture 13" descr="Emise - Oxid uhelnatý 2">
            <a:extLst>
              <a:ext uri="{FF2B5EF4-FFF2-40B4-BE49-F238E27FC236}">
                <a16:creationId xmlns:a16="http://schemas.microsoft.com/office/drawing/2014/main" id="{E074143D-004C-46C1-96AD-A7806EC6F67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484313"/>
            <a:ext cx="4537075" cy="2555875"/>
          </a:xfrm>
          <a:noFill/>
        </p:spPr>
      </p:pic>
      <p:sp>
        <p:nvSpPr>
          <p:cNvPr id="9223" name="Text Box 14">
            <a:extLst>
              <a:ext uri="{FF2B5EF4-FFF2-40B4-BE49-F238E27FC236}">
                <a16:creationId xmlns:a16="http://schemas.microsoft.com/office/drawing/2014/main" id="{B01D3756-88F5-4671-8965-F34F14F9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34559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>
                <a:solidFill>
                  <a:srgbClr val="000000"/>
                </a:solidFill>
              </a:rPr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uvolňuje se při spalování uhlí, ve výfukových plynech atd.</a:t>
            </a:r>
          </a:p>
        </p:txBody>
      </p:sp>
      <p:sp>
        <p:nvSpPr>
          <p:cNvPr id="9224" name="Text Box 15">
            <a:extLst>
              <a:ext uri="{FF2B5EF4-FFF2-40B4-BE49-F238E27FC236}">
                <a16:creationId xmlns:a16="http://schemas.microsoft.com/office/drawing/2014/main" id="{29DB172C-55FB-4191-A80C-2BE405DD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40322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způsobuje únavu, nevolnost, bolesti hlavy, závratě, ztrátu vědomí až smrt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04792742-4FBF-4363-A346-17E383A3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WordArt 5">
            <a:extLst>
              <a:ext uri="{FF2B5EF4-FFF2-40B4-BE49-F238E27FC236}">
                <a16:creationId xmlns:a16="http://schemas.microsoft.com/office/drawing/2014/main" id="{B1E2B29A-BAA9-4FCB-86FE-60FB05C69A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333375"/>
            <a:ext cx="3686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OXID SIŘIČITÝ</a:t>
            </a:r>
          </a:p>
        </p:txBody>
      </p:sp>
      <p:pic>
        <p:nvPicPr>
          <p:cNvPr id="10244" name="Picture 8" descr="h50403clingmans-dome-view11419">
            <a:extLst>
              <a:ext uri="{FF2B5EF4-FFF2-40B4-BE49-F238E27FC236}">
                <a16:creationId xmlns:a16="http://schemas.microsoft.com/office/drawing/2014/main" id="{5EC69530-266B-46C6-B4BF-517BC801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44275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>
            <a:extLst>
              <a:ext uri="{FF2B5EF4-FFF2-40B4-BE49-F238E27FC236}">
                <a16:creationId xmlns:a16="http://schemas.microsoft.com/office/drawing/2014/main" id="{43237058-D507-4C60-83AE-6A44289B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133600"/>
            <a:ext cx="38877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8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vzniká při spalování nekvalitního uhlí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0246" name="Line 10">
            <a:extLst>
              <a:ext uri="{FF2B5EF4-FFF2-40B4-BE49-F238E27FC236}">
                <a16:creationId xmlns:a16="http://schemas.microsoft.com/office/drawing/2014/main" id="{AC25172D-7828-49F8-8C86-9A8AD243CF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1">
            <a:extLst>
              <a:ext uri="{FF2B5EF4-FFF2-40B4-BE49-F238E27FC236}">
                <a16:creationId xmlns:a16="http://schemas.microsoft.com/office/drawing/2014/main" id="{DDC0FBA9-BB7C-4DB6-9ABA-B65A480A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797425"/>
            <a:ext cx="3313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způsobuje poškození plic, srdečního svalu, je příčinou kyselých dešťů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pic>
        <p:nvPicPr>
          <p:cNvPr id="10248" name="Picture 13" descr="1226048758">
            <a:extLst>
              <a:ext uri="{FF2B5EF4-FFF2-40B4-BE49-F238E27FC236}">
                <a16:creationId xmlns:a16="http://schemas.microsoft.com/office/drawing/2014/main" id="{8AB457B7-7BB1-4A16-A89E-99D4989B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3933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2D192C5C-61C1-4A47-B1F9-C1C55AB1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" r="266"/>
          <a:stretch>
            <a:fillRect/>
          </a:stretch>
        </p:blipFill>
        <p:spPr bwMode="auto">
          <a:xfrm>
            <a:off x="0" y="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WordArt 5">
            <a:extLst>
              <a:ext uri="{FF2B5EF4-FFF2-40B4-BE49-F238E27FC236}">
                <a16:creationId xmlns:a16="http://schemas.microsoft.com/office/drawing/2014/main" id="{909C5762-774C-4D88-8941-0464AD68E0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95738" y="333375"/>
            <a:ext cx="1038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PVC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BE4D57E6-D8E7-4E9A-BE95-CAD065BF4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3168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 </a:t>
            </a:r>
            <a:r>
              <a:rPr lang="cs-CZ" altLang="cs-CZ" sz="2400" b="1"/>
              <a:t>p</a:t>
            </a:r>
            <a:r>
              <a:rPr lang="cs-CZ" altLang="cs-CZ" sz="2400" b="1">
                <a:solidFill>
                  <a:srgbClr val="000000"/>
                </a:solidFill>
              </a:rPr>
              <a:t>oužívá se na podlahové krytiny, hračky, hadice, ubrusy, tyče, trubky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400" b="1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87054192-D27B-4460-A040-4DF6AFE8B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79888"/>
            <a:ext cx="43926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způsobuje rakovinu, poškození nervového a imunitního systému, změny hormonální soustavy - štítná žláza, změny reprodukčních</a:t>
            </a:r>
            <a:r>
              <a:rPr lang="cs-CZ" altLang="cs-CZ" sz="2000">
                <a:solidFill>
                  <a:srgbClr val="000000"/>
                </a:solidFill>
              </a:rPr>
              <a:t> </a:t>
            </a:r>
            <a:r>
              <a:rPr lang="cs-CZ" altLang="cs-CZ" sz="2400" b="1">
                <a:solidFill>
                  <a:srgbClr val="000000"/>
                </a:solidFill>
              </a:rPr>
              <a:t>funkcí</a:t>
            </a:r>
            <a:br>
              <a:rPr lang="cs-CZ" altLang="cs-CZ" sz="2400" b="1">
                <a:solidFill>
                  <a:srgbClr val="000000"/>
                </a:solidFill>
              </a:rPr>
            </a:br>
            <a:endParaRPr lang="cs-CZ" altLang="cs-CZ" sz="2400" b="1">
              <a:solidFill>
                <a:srgbClr val="000000"/>
              </a:solidFill>
            </a:endParaRPr>
          </a:p>
        </p:txBody>
      </p:sp>
      <p:sp>
        <p:nvSpPr>
          <p:cNvPr id="11270" name="AutoShape 9" descr="2Q==">
            <a:extLst>
              <a:ext uri="{FF2B5EF4-FFF2-40B4-BE49-F238E27FC236}">
                <a16:creationId xmlns:a16="http://schemas.microsoft.com/office/drawing/2014/main" id="{929912EF-91C0-4FB9-8B5A-D4857CBB3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1" name="AutoShape 11" descr="2Q==">
            <a:extLst>
              <a:ext uri="{FF2B5EF4-FFF2-40B4-BE49-F238E27FC236}">
                <a16:creationId xmlns:a16="http://schemas.microsoft.com/office/drawing/2014/main" id="{96115D5C-14E9-41E8-B96A-0F653C50B4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1272" name="Picture 13" descr="pvc-ubrus-bez-netkane-textilie-sire-130cm-k1978v">
            <a:extLst>
              <a:ext uri="{FF2B5EF4-FFF2-40B4-BE49-F238E27FC236}">
                <a16:creationId xmlns:a16="http://schemas.microsoft.com/office/drawing/2014/main" id="{D51AD944-42D1-43CF-8FBB-C4F73FB2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1406525"/>
            <a:ext cx="27384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b67947351">
            <a:extLst>
              <a:ext uri="{FF2B5EF4-FFF2-40B4-BE49-F238E27FC236}">
                <a16:creationId xmlns:a16="http://schemas.microsoft.com/office/drawing/2014/main" id="{39589BF8-4A27-4A53-8FFA-B796D594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60763"/>
            <a:ext cx="338455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Line 16">
            <a:extLst>
              <a:ext uri="{FF2B5EF4-FFF2-40B4-BE49-F238E27FC236}">
                <a16:creationId xmlns:a16="http://schemas.microsoft.com/office/drawing/2014/main" id="{5EC1A03B-6EB3-47E9-A21A-769B68BE2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7">
            <a:extLst>
              <a:ext uri="{FF2B5EF4-FFF2-40B4-BE49-F238E27FC236}">
                <a16:creationId xmlns:a16="http://schemas.microsoft.com/office/drawing/2014/main" id="{93C3EE28-67F9-4326-864A-3BF57996E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3276600"/>
            <a:ext cx="4392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 spalováním vznikají dioxiny, furany</a:t>
            </a:r>
          </a:p>
        </p:txBody>
      </p:sp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912</Words>
  <Application>Microsoft Office PowerPoint</Application>
  <PresentationFormat>On-screen Show (4:3)</PresentationFormat>
  <Paragraphs>135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Microsoft YaHei</vt:lpstr>
      <vt:lpstr>Times New Roman</vt:lpstr>
      <vt:lpstr>Arial Unicode MS</vt:lpstr>
      <vt:lpstr>Výchozí návrh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cloudconvert_9</cp:lastModifiedBy>
  <cp:revision>33</cp:revision>
  <dcterms:created xsi:type="dcterms:W3CDTF">2014-10-19T09:38:20Z</dcterms:created>
  <dcterms:modified xsi:type="dcterms:W3CDTF">2021-04-24T10:13:23Z</dcterms:modified>
</cp:coreProperties>
</file>