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39"/>
  </p:notesMasterIdLst>
  <p:sldIdLst>
    <p:sldId id="281" r:id="rId6"/>
    <p:sldId id="256" r:id="rId7"/>
    <p:sldId id="28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90" r:id="rId25"/>
    <p:sldId id="291" r:id="rId26"/>
    <p:sldId id="273" r:id="rId27"/>
    <p:sldId id="274" r:id="rId28"/>
    <p:sldId id="275" r:id="rId29"/>
    <p:sldId id="276" r:id="rId30"/>
    <p:sldId id="277" r:id="rId31"/>
    <p:sldId id="285" r:id="rId32"/>
    <p:sldId id="287" r:id="rId33"/>
    <p:sldId id="278" r:id="rId34"/>
    <p:sldId id="279" r:id="rId35"/>
    <p:sldId id="282" r:id="rId36"/>
    <p:sldId id="283" r:id="rId37"/>
    <p:sldId id="280" r:id="rId38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EF03"/>
    <a:srgbClr val="69FB05"/>
    <a:srgbClr val="E3B053"/>
    <a:srgbClr val="0AD6EC"/>
    <a:srgbClr val="92D050"/>
    <a:srgbClr val="FF9900"/>
    <a:srgbClr val="DE0BCF"/>
    <a:srgbClr val="595C5E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386" y="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>
            <a:extLst>
              <a:ext uri="{FF2B5EF4-FFF2-40B4-BE49-F238E27FC236}">
                <a16:creationId xmlns:a16="http://schemas.microsoft.com/office/drawing/2014/main" id="{53401F9A-0092-4601-9F11-B8F2D02BE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8A7CF85-9FFB-423C-B1B7-633B1139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8" name="AutoShape 3">
            <a:extLst>
              <a:ext uri="{FF2B5EF4-FFF2-40B4-BE49-F238E27FC236}">
                <a16:creationId xmlns:a16="http://schemas.microsoft.com/office/drawing/2014/main" id="{E3C508A7-585F-42B5-B969-4BD82E73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9" name="AutoShape 4">
            <a:extLst>
              <a:ext uri="{FF2B5EF4-FFF2-40B4-BE49-F238E27FC236}">
                <a16:creationId xmlns:a16="http://schemas.microsoft.com/office/drawing/2014/main" id="{01B2F911-7F15-42F6-8C39-EDF38D3EB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0" name="AutoShape 5">
            <a:extLst>
              <a:ext uri="{FF2B5EF4-FFF2-40B4-BE49-F238E27FC236}">
                <a16:creationId xmlns:a16="http://schemas.microsoft.com/office/drawing/2014/main" id="{648061DF-8546-4324-9D8E-E8E852EED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1" name="AutoShape 6">
            <a:extLst>
              <a:ext uri="{FF2B5EF4-FFF2-40B4-BE49-F238E27FC236}">
                <a16:creationId xmlns:a16="http://schemas.microsoft.com/office/drawing/2014/main" id="{1CDB3AA1-0143-44F5-94A1-7697C33C2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2" name="AutoShape 7">
            <a:extLst>
              <a:ext uri="{FF2B5EF4-FFF2-40B4-BE49-F238E27FC236}">
                <a16:creationId xmlns:a16="http://schemas.microsoft.com/office/drawing/2014/main" id="{5E94D36D-DAF8-47A6-945C-C0FA53FF4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B79C2802-A9CF-4220-9A75-B77F2A83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CB43A275-14FB-47D4-826C-91AC328B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55" name="Rectangle 10">
            <a:extLst>
              <a:ext uri="{FF2B5EF4-FFF2-40B4-BE49-F238E27FC236}">
                <a16:creationId xmlns:a16="http://schemas.microsoft.com/office/drawing/2014/main" id="{BD635FC7-1851-458A-BA14-5631E11B77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0888" cy="34178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27DEFFF-C672-4FD0-B430-0645A9AADD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6157" name="Text Box 12">
            <a:extLst>
              <a:ext uri="{FF2B5EF4-FFF2-40B4-BE49-F238E27FC236}">
                <a16:creationId xmlns:a16="http://schemas.microsoft.com/office/drawing/2014/main" id="{E221856B-38F3-42C5-ADF0-21034D58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F9A7BB6-EC0C-4FC5-803F-B9AA7EFDD5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5F5B401F-06C6-4618-A637-978C842FF5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>
            <a:extLst>
              <a:ext uri="{FF2B5EF4-FFF2-40B4-BE49-F238E27FC236}">
                <a16:creationId xmlns:a16="http://schemas.microsoft.com/office/drawing/2014/main" id="{88DF904D-8EAD-47B3-85AB-783E3B8C3D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57AD7C-971A-4A46-B3E8-86D281FC7734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902877F1-DA0B-49FF-ACE8-D03DB8044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9D131AC-530B-4530-B70A-0C1AF5EB0E43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D0801F6F-2693-49CC-A128-39B75CBBD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7AD29EF-6A38-47D4-8D38-577462A230DE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9221" name="Text Box 3">
            <a:extLst>
              <a:ext uri="{FF2B5EF4-FFF2-40B4-BE49-F238E27FC236}">
                <a16:creationId xmlns:a16="http://schemas.microsoft.com/office/drawing/2014/main" id="{6C9F48E7-CC1E-4AC7-9444-E7E648780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6E131C-4652-4014-90A7-9CC8AB8A8C5A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9222" name="Rectangle 4">
            <a:extLst>
              <a:ext uri="{FF2B5EF4-FFF2-40B4-BE49-F238E27FC236}">
                <a16:creationId xmlns:a16="http://schemas.microsoft.com/office/drawing/2014/main" id="{FB25A73A-7494-45FC-AB15-617E116B4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223" name="Text Box 5">
            <a:extLst>
              <a:ext uri="{FF2B5EF4-FFF2-40B4-BE49-F238E27FC236}">
                <a16:creationId xmlns:a16="http://schemas.microsoft.com/office/drawing/2014/main" id="{3CFBCCE5-DDAB-42D5-BF1F-47AD506B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Protože chceme dýchat čistší vzduch, který není znečištěný například částicemi PM10. Neradi bychom trpěli např. astmatem, rakovinou plic a opakovatelnými, neléčitelnými angínami  a celkovými problémy s dýchacím ústrojím.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Už loni jsme chtěli se zapojit do soutěže, nestihli jsme termín a proto jsme vymysleli projekt, který jsme začali realizovat a chtěli bychom Vám ho představit.</a:t>
            </a:r>
            <a:br>
              <a:rPr lang="cs-CZ" altLang="cs-CZ">
                <a:latin typeface="Arial" panose="020B0604020202020204" pitchFamily="34" charset="0"/>
              </a:rPr>
            </a:br>
            <a:r>
              <a:rPr lang="cs-CZ" altLang="cs-CZ" b="1">
                <a:latin typeface="Arial" panose="020B0604020202020204" pitchFamily="34" charset="0"/>
              </a:rPr>
              <a:t>TERKA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3">
            <a:extLst>
              <a:ext uri="{FF2B5EF4-FFF2-40B4-BE49-F238E27FC236}">
                <a16:creationId xmlns:a16="http://schemas.microsoft.com/office/drawing/2014/main" id="{8E57E837-2618-4417-B78E-19A209B469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0D0027-647D-48E7-B1DA-9B4F28C96CFC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7D4E07BF-8876-4363-BC60-4F0646762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246C299-C42A-4216-A702-6D7E182D60F3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10256B34-FD38-403C-8232-28FE52B3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1BAF2F-E3DE-4563-8246-2B67329EF568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AD595467-8864-45E8-9D5E-54F5A50BD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8" name="Text Box 4">
            <a:extLst>
              <a:ext uri="{FF2B5EF4-FFF2-40B4-BE49-F238E27FC236}">
                <a16:creationId xmlns:a16="http://schemas.microsoft.com/office/drawing/2014/main" id="{FCE5BF98-3988-43E3-BE6F-237426A0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>
            <a:extLst>
              <a:ext uri="{FF2B5EF4-FFF2-40B4-BE49-F238E27FC236}">
                <a16:creationId xmlns:a16="http://schemas.microsoft.com/office/drawing/2014/main" id="{B0CCA7F6-05CC-4AC6-BC3E-7CE45834AB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5F68B8-2C6D-4697-AE2E-B10D006B0668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3B0BDE0E-7E2D-43D4-AC12-E91B2B4C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68131BA-E791-49F7-AF59-068DFFD8FCD6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C4929B3B-5F5D-4D72-ACFC-F730ED8F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95F3E1-29DB-4DB0-B083-83A6CFF5B593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3E232FA3-C94A-4D58-AA84-477FFB9B5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0726" name="Text Box 4">
            <a:extLst>
              <a:ext uri="{FF2B5EF4-FFF2-40B4-BE49-F238E27FC236}">
                <a16:creationId xmlns:a16="http://schemas.microsoft.com/office/drawing/2014/main" id="{FC24D780-05FF-442E-AEDC-23B87FE9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>
            <a:extLst>
              <a:ext uri="{FF2B5EF4-FFF2-40B4-BE49-F238E27FC236}">
                <a16:creationId xmlns:a16="http://schemas.microsoft.com/office/drawing/2014/main" id="{82FC89CF-EB44-4497-8D82-598ED143DE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123D1D-9DDD-45AB-92D1-5096CAFC4B29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95AB9871-9A38-4A57-A75C-B14E1F7B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E600C96-892A-46CB-8F64-804E644BCCFD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6496C2E8-A027-4A09-B429-78D4DBDC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D1D0C2B-BE7B-48B5-A4D9-114799F3AECF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7679031F-69BE-433A-988E-823EE6894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774" name="Text Box 4">
            <a:extLst>
              <a:ext uri="{FF2B5EF4-FFF2-40B4-BE49-F238E27FC236}">
                <a16:creationId xmlns:a16="http://schemas.microsoft.com/office/drawing/2014/main" id="{CB57F769-02C6-4D9B-AFF6-44F7DDD0A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3">
            <a:extLst>
              <a:ext uri="{FF2B5EF4-FFF2-40B4-BE49-F238E27FC236}">
                <a16:creationId xmlns:a16="http://schemas.microsoft.com/office/drawing/2014/main" id="{F8BA1A21-4660-49E4-8970-E1AC03ED87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316ECF-E118-4037-A4EF-82BCEF729346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FFBCE5B1-DBD2-4FB0-8FD0-F8CDD43F5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1909AC0-CC88-43E4-A80F-D744CF82B7A2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id="{7692FDF4-D6C7-4055-9391-EE7D0477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CC406B-735E-46FC-B478-7ABCCEBB6EEE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486EFE17-9A6F-4F55-A9C0-7D002DA6A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4822" name="Text Box 4">
            <a:extLst>
              <a:ext uri="{FF2B5EF4-FFF2-40B4-BE49-F238E27FC236}">
                <a16:creationId xmlns:a16="http://schemas.microsoft.com/office/drawing/2014/main" id="{AB6ADEFD-B245-4C96-A562-F714ABA0A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3">
            <a:extLst>
              <a:ext uri="{FF2B5EF4-FFF2-40B4-BE49-F238E27FC236}">
                <a16:creationId xmlns:a16="http://schemas.microsoft.com/office/drawing/2014/main" id="{5C586494-CAC6-4413-BBD1-48E496FB1B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BCD0A3-E5A2-4246-A731-657CF99F92AE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C551B690-2A42-4BBD-912D-7ABE00BE1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46FD724-7CFD-4724-B869-1D13AC7C7E34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73911C39-5529-4070-B78C-14604CCE8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6057DEB-7C5E-409B-BFBA-C734B9195F83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D07FBC54-FA34-4D95-A0F8-4EDCD73A07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870" name="Text Box 4">
            <a:extLst>
              <a:ext uri="{FF2B5EF4-FFF2-40B4-BE49-F238E27FC236}">
                <a16:creationId xmlns:a16="http://schemas.microsoft.com/office/drawing/2014/main" id="{AC87BD7A-2068-460C-A6E5-41445D6DE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3">
            <a:extLst>
              <a:ext uri="{FF2B5EF4-FFF2-40B4-BE49-F238E27FC236}">
                <a16:creationId xmlns:a16="http://schemas.microsoft.com/office/drawing/2014/main" id="{6BAB7973-2246-40F7-B7E7-4CEEA006D9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60D04AB-FF98-4CBB-AAEC-D8E390317F6F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97232090-0759-4AC3-A8B8-58D2BC92E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F8342F7-FAE4-4094-BCD5-5F3B55E94B08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000AF446-DBA2-448A-A3A2-46B61F5C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E512AB6-A623-4B10-A01D-1EEADD2C12E2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A4F690A8-9AB1-4696-BEC0-1F3B412D1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8918" name="Text Box 4">
            <a:extLst>
              <a:ext uri="{FF2B5EF4-FFF2-40B4-BE49-F238E27FC236}">
                <a16:creationId xmlns:a16="http://schemas.microsoft.com/office/drawing/2014/main" id="{426873FB-1198-4111-B74A-9E999620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>
            <a:extLst>
              <a:ext uri="{FF2B5EF4-FFF2-40B4-BE49-F238E27FC236}">
                <a16:creationId xmlns:a16="http://schemas.microsoft.com/office/drawing/2014/main" id="{4BEB73F1-64D4-41E4-8825-7DF3C691D7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F849BA-5FCF-4CA4-BF72-4384B7E822A6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C16F1F12-FD5C-4923-8F48-750D0954A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1335F9-EA11-45F6-B181-EDCA1F894C58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F4E26B77-2EAE-4C40-89B8-CDAF74A4D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6E4F57-F15B-4D9C-B2BF-959C717B5E5A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FE996F02-E2CE-4149-876E-5A8864D5E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0966" name="Text Box 4">
            <a:extLst>
              <a:ext uri="{FF2B5EF4-FFF2-40B4-BE49-F238E27FC236}">
                <a16:creationId xmlns:a16="http://schemas.microsoft.com/office/drawing/2014/main" id="{A21A2068-0582-4BED-9EF7-BB1F82686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">
            <a:extLst>
              <a:ext uri="{FF2B5EF4-FFF2-40B4-BE49-F238E27FC236}">
                <a16:creationId xmlns:a16="http://schemas.microsoft.com/office/drawing/2014/main" id="{8F6F395F-648B-4D7C-B1C3-7B1237F444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A5BE11-A99B-4EA9-811B-08611765EEF1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721B5841-BD2C-4346-9983-3DB6F3CF4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84544D-5AA4-48D4-9B68-8171CFA939F5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B0AAD0E-0212-4A6D-BFF2-B4AD79512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013" name="Text Box 3">
            <a:extLst>
              <a:ext uri="{FF2B5EF4-FFF2-40B4-BE49-F238E27FC236}">
                <a16:creationId xmlns:a16="http://schemas.microsoft.com/office/drawing/2014/main" id="{7DECD5A2-F929-42E5-9695-58D96B41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486439-CFA2-48C8-A530-427AD80F5AB3}" type="slidenum">
              <a:rPr lang="cs-CZ" altLang="cs-CZ" b="1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">
            <a:extLst>
              <a:ext uri="{FF2B5EF4-FFF2-40B4-BE49-F238E27FC236}">
                <a16:creationId xmlns:a16="http://schemas.microsoft.com/office/drawing/2014/main" id="{8F6F395F-648B-4D7C-B1C3-7B1237F444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A5BE11-A99B-4EA9-811B-08611765EEF1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721B5841-BD2C-4346-9983-3DB6F3CF4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84544D-5AA4-48D4-9B68-8171CFA939F5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B0AAD0E-0212-4A6D-BFF2-B4AD79512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013" name="Text Box 3">
            <a:extLst>
              <a:ext uri="{FF2B5EF4-FFF2-40B4-BE49-F238E27FC236}">
                <a16:creationId xmlns:a16="http://schemas.microsoft.com/office/drawing/2014/main" id="{7DECD5A2-F929-42E5-9695-58D96B41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486439-CFA2-48C8-A530-427AD80F5AB3}" type="slidenum">
              <a:rPr lang="cs-CZ" altLang="cs-CZ" b="1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b="1">
              <a:latin typeface="Arial" panose="020B0604020202020204" pitchFamily="34" charset="0"/>
            </a:endParaRPr>
          </a:p>
        </p:txBody>
      </p:sp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A77C08FA-647E-4985-A56D-6B36BAE5C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98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">
            <a:extLst>
              <a:ext uri="{FF2B5EF4-FFF2-40B4-BE49-F238E27FC236}">
                <a16:creationId xmlns:a16="http://schemas.microsoft.com/office/drawing/2014/main" id="{8F6F395F-648B-4D7C-B1C3-7B1237F444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A5BE11-A99B-4EA9-811B-08611765EEF1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721B5841-BD2C-4346-9983-3DB6F3CF4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84544D-5AA4-48D4-9B68-8171CFA939F5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B0AAD0E-0212-4A6D-BFF2-B4AD79512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013" name="Text Box 3">
            <a:extLst>
              <a:ext uri="{FF2B5EF4-FFF2-40B4-BE49-F238E27FC236}">
                <a16:creationId xmlns:a16="http://schemas.microsoft.com/office/drawing/2014/main" id="{7DECD5A2-F929-42E5-9695-58D96B41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486439-CFA2-48C8-A530-427AD80F5AB3}" type="slidenum">
              <a:rPr lang="cs-CZ" altLang="cs-CZ" b="1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0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>
            <a:extLst>
              <a:ext uri="{FF2B5EF4-FFF2-40B4-BE49-F238E27FC236}">
                <a16:creationId xmlns:a16="http://schemas.microsoft.com/office/drawing/2014/main" id="{A5258829-C877-4FF8-B3BA-96DADF55FF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74DA11-0E14-43DA-9216-562AA564772F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485ABC7D-93A1-4A3B-A426-29B4BD02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A433E75-E1D9-4C07-9848-2E8EC7AF0659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92A257AD-3C85-40B7-A88B-17F3F8A156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7238" cy="3424238"/>
          </a:xfrm>
          <a:solidFill>
            <a:srgbClr val="FFFFFF"/>
          </a:solidFill>
          <a:ln/>
        </p:spPr>
      </p:sp>
      <p:sp>
        <p:nvSpPr>
          <p:cNvPr id="12293" name="Text Box 3">
            <a:extLst>
              <a:ext uri="{FF2B5EF4-FFF2-40B4-BE49-F238E27FC236}">
                <a16:creationId xmlns:a16="http://schemas.microsoft.com/office/drawing/2014/main" id="{3219AB60-0C26-4304-B89B-78316D91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 b="1">
                <a:ea typeface="Microsoft YaHei" panose="020B0503020204020204" pitchFamily="34" charset="-122"/>
              </a:rPr>
              <a:t>TERKA</a:t>
            </a:r>
            <a:br>
              <a:rPr lang="cs-CZ" altLang="cs-CZ" b="1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Velké spalovací zdroje (výkon vyšší než 5 - 50 MW)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Střední spalovací zdroje (výkon od 0,2 – 5 MW včetně)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Malé spalovací zdroje (výkon nižší než 0,2 MW)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Tuhé emise = saze, prach – popílek - Inhalace pevných prachových částic poškozuje především kardiovaskulární a plicní systém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	- Při krátkodobé expozicimůže docházet k vyššímu počet zánětlivých onemocnění plic, k nepříznivým účinkům na srdečně-cévní systém a  	v důsledku toho k zvýšení počtu hospitalizací a vyšší spotřebě léčiv.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	- Při dlouhodobé expozici dochází k snížení plicních funkcí dětí i dospělých, k vyššímu počtu chorob dolních cest dýchacích, k zvýšení výskytu  	chronické obstrukční nemoci plicní a v důsledku toho i k snížení předpokládané délky doby dožití.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CO = oxid uhelnatý, vzniká při nedokonalém spalování uhlíku a organických látek - Oxid uhelnatý blokuje přenášení kyslíku krví neboť jeho vazba s hemoglobinem je 200x až 300x pevnější než vazba kyslíku. Vůči lidskému organismu je vysoce toxický. Vzniká tehdy, pokud je teplota spalování příliš nízká, čas hoření je příliš krátký, nebo není k dispozici dostatek kyslíku.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SO2= oxid siřičitý, vzniká zejména spalování fosilních paliv – zánět dýchacích cest, podráždění očí, zhoršení astmatu </a:t>
            </a:r>
          </a:p>
        </p:txBody>
      </p:sp>
      <p:sp>
        <p:nvSpPr>
          <p:cNvPr id="12294" name="Text Box 4">
            <a:extLst>
              <a:ext uri="{FF2B5EF4-FFF2-40B4-BE49-F238E27FC236}">
                <a16:creationId xmlns:a16="http://schemas.microsoft.com/office/drawing/2014/main" id="{58CC9692-D855-4B8E-A102-352EFB540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90C94D6-C8C3-4604-9BE0-B5CBF4A92646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3">
            <a:extLst>
              <a:ext uri="{FF2B5EF4-FFF2-40B4-BE49-F238E27FC236}">
                <a16:creationId xmlns:a16="http://schemas.microsoft.com/office/drawing/2014/main" id="{D6B4867F-EA61-4960-B89D-AA603E5E6C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0ACB4D-4986-4FAE-B96D-7E9168B548F7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E2E01729-7B8D-4316-81C9-6F6DBDA9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C4E388-149C-4737-B556-4DF9A30C5BDE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B095AA7B-01C3-48E6-900E-1C54D337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91B2F5-7D98-40C8-AA46-7E12673DD1D7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DA03759A-46D4-4204-B98D-7C8DAE801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3D72D3A-1B8A-497C-8E27-1B28C065194B}" type="slidenum">
              <a:rPr lang="cs-CZ" altLang="cs-CZ"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>
              <a:ea typeface="Microsoft YaHei" panose="020B0503020204020204" pitchFamily="34" charset="-122"/>
            </a:endParaRPr>
          </a:p>
        </p:txBody>
      </p:sp>
      <p:sp>
        <p:nvSpPr>
          <p:cNvPr id="45062" name="Rectangle 4">
            <a:extLst>
              <a:ext uri="{FF2B5EF4-FFF2-40B4-BE49-F238E27FC236}">
                <a16:creationId xmlns:a16="http://schemas.microsoft.com/office/drawing/2014/main" id="{2205D5A8-C320-46DB-BAD5-1777F5D0E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45063" name="Text Box 5">
            <a:extLst>
              <a:ext uri="{FF2B5EF4-FFF2-40B4-BE49-F238E27FC236}">
                <a16:creationId xmlns:a16="http://schemas.microsoft.com/office/drawing/2014/main" id="{24242325-185B-46CC-8021-FF8547F8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74825"/>
            <a:ext cx="1588" cy="8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3">
            <a:extLst>
              <a:ext uri="{FF2B5EF4-FFF2-40B4-BE49-F238E27FC236}">
                <a16:creationId xmlns:a16="http://schemas.microsoft.com/office/drawing/2014/main" id="{9C9409D6-8890-4B64-A526-B7E76F7F54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9D67F-6F21-4D00-82A5-6FC76454BB94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1422B67F-9691-4C63-893F-DA71698F7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CB246F8-E473-49D4-9396-73A5D4E198D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977F7A52-31AA-4B7A-863E-7B7AF7A16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004A68-EB0D-40F0-A802-422398FBFF2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F271D999-69BE-4469-B3CE-DDE5B2FD1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2140DB1-CCF7-436D-BCD7-2FECF2339498}" type="slidenum">
              <a:rPr lang="cs-CZ" altLang="cs-CZ"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>
              <a:ea typeface="Microsoft YaHei" panose="020B0503020204020204" pitchFamily="34" charset="-122"/>
            </a:endParaRPr>
          </a:p>
        </p:txBody>
      </p:sp>
      <p:sp>
        <p:nvSpPr>
          <p:cNvPr id="47110" name="Rectangle 4">
            <a:extLst>
              <a:ext uri="{FF2B5EF4-FFF2-40B4-BE49-F238E27FC236}">
                <a16:creationId xmlns:a16="http://schemas.microsoft.com/office/drawing/2014/main" id="{A4F3E377-0DD1-457E-8777-27C65D75F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47111" name="Text Box 5">
            <a:extLst>
              <a:ext uri="{FF2B5EF4-FFF2-40B4-BE49-F238E27FC236}">
                <a16:creationId xmlns:a16="http://schemas.microsoft.com/office/drawing/2014/main" id="{4D379FC6-DD68-4356-B1FE-B542FCDAC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74825"/>
            <a:ext cx="1588" cy="8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>
            <a:extLst>
              <a:ext uri="{FF2B5EF4-FFF2-40B4-BE49-F238E27FC236}">
                <a16:creationId xmlns:a16="http://schemas.microsoft.com/office/drawing/2014/main" id="{23F72C16-4A5B-47DA-9672-688AC9ACC7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39EF2C-E475-4CA8-846F-F30621B67331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04323602-34E3-4AF7-89E9-5C2D2638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DF21CA-3A9F-4C70-AF8B-0C1EA8628CBE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40726197-C9A0-43DF-A7C1-46937003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29F5F0-D977-4FBC-A2C1-DFCD344ADB44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1D90B8EA-BB7E-47EE-9699-93688BF09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A922C3E-9FCE-4826-B507-B35DA932B2E8}" type="slidenum">
              <a:rPr lang="cs-CZ" altLang="cs-CZ"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>
              <a:ea typeface="Microsoft YaHei" panose="020B0503020204020204" pitchFamily="34" charset="-122"/>
            </a:endParaRPr>
          </a:p>
        </p:txBody>
      </p:sp>
      <p:sp>
        <p:nvSpPr>
          <p:cNvPr id="49158" name="Rectangle 4">
            <a:extLst>
              <a:ext uri="{FF2B5EF4-FFF2-40B4-BE49-F238E27FC236}">
                <a16:creationId xmlns:a16="http://schemas.microsoft.com/office/drawing/2014/main" id="{18BD1E5A-EFFB-4FD4-88A5-F7228F281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49159" name="Text Box 5">
            <a:extLst>
              <a:ext uri="{FF2B5EF4-FFF2-40B4-BE49-F238E27FC236}">
                <a16:creationId xmlns:a16="http://schemas.microsoft.com/office/drawing/2014/main" id="{55C76A98-6496-4230-BB4F-2ABA648A5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74825"/>
            <a:ext cx="1588" cy="8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3">
            <a:extLst>
              <a:ext uri="{FF2B5EF4-FFF2-40B4-BE49-F238E27FC236}">
                <a16:creationId xmlns:a16="http://schemas.microsoft.com/office/drawing/2014/main" id="{91A3473D-7ADF-4210-9473-7B59A7EB6D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A498FA-AA0D-4C52-A0B2-2972BEA80F4F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FC5E9D11-63D2-48EE-BC2F-A987B99DC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C690CDD-3BB0-4A26-BC22-9C34F946455B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F871392F-4168-4541-88DE-6B6A6C26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A1B7CC-1DE7-4586-80FB-DC7801CB79AE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0FD33309-7469-4BC6-BD4F-4A7DA5EFD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6" name="Text Box 4">
            <a:extLst>
              <a:ext uri="{FF2B5EF4-FFF2-40B4-BE49-F238E27FC236}">
                <a16:creationId xmlns:a16="http://schemas.microsoft.com/office/drawing/2014/main" id="{40B91D1E-2B5F-473E-A6A7-752C5144E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Vzhledem k zmiňovanému úspěchu v celostátním kole soutěže Navrhni projekt a plánové první vycházce do ulic (informování občanů, rozdávání brožur) se o projekt začala zajímat všemožná média na všech úrovních – </a:t>
            </a:r>
            <a:r>
              <a:rPr lang="cs-CZ" altLang="cs-CZ" b="1">
                <a:latin typeface="Arial" panose="020B0604020202020204" pitchFamily="34" charset="0"/>
              </a:rPr>
              <a:t>skvělá příležitost ještě více vyzdvihnout projekt a upozornit na aktuální problémy (21. 1. 2014 – v celostátních zprávách ČT1 v hlavním vysílacím čase)</a:t>
            </a:r>
            <a:br>
              <a:rPr lang="cs-CZ" altLang="cs-CZ" b="1">
                <a:latin typeface="Arial" panose="020B0604020202020204" pitchFamily="34" charset="0"/>
              </a:rPr>
            </a:br>
            <a:br>
              <a:rPr lang="cs-CZ" altLang="cs-CZ" b="1">
                <a:latin typeface="Arial" panose="020B0604020202020204" pitchFamily="34" charset="0"/>
              </a:rPr>
            </a:br>
            <a:r>
              <a:rPr lang="cs-CZ" altLang="cs-CZ" b="1">
                <a:latin typeface="Arial" panose="020B0604020202020204" pitchFamily="34" charset="0"/>
              </a:rPr>
              <a:t>TERKA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3">
            <a:extLst>
              <a:ext uri="{FF2B5EF4-FFF2-40B4-BE49-F238E27FC236}">
                <a16:creationId xmlns:a16="http://schemas.microsoft.com/office/drawing/2014/main" id="{5E1D3D67-6EC9-4116-BF6F-0269266360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FEB3A0-2D11-4894-8030-439D0A729FFB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0C44E10E-BDC6-4650-9391-07C65B211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9FEE2DE-6F53-470D-973E-698DE9BECA7C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630F300F-0886-479E-B547-3B6C941FF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7F9535D-529C-439F-8E73-ED9199932E05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DFFD0892-6A5E-4C72-BD07-8D61333B7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4" name="Text Box 4">
            <a:extLst>
              <a:ext uri="{FF2B5EF4-FFF2-40B4-BE49-F238E27FC236}">
                <a16:creationId xmlns:a16="http://schemas.microsoft.com/office/drawing/2014/main" id="{56F0FEE4-DD2A-46A2-A327-CD969579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Vzhledem k zmiňovanému úspěchu v celostátním kole soutěže Navrhni projekt a plánové první vycházce do ulic (informování občanů, rozdávání brožur) se o projekt začala zajímat všemožná média na všech úrovních – </a:t>
            </a:r>
            <a:r>
              <a:rPr lang="cs-CZ" altLang="cs-CZ" b="1">
                <a:latin typeface="Arial" panose="020B0604020202020204" pitchFamily="34" charset="0"/>
              </a:rPr>
              <a:t>skvělá příležitost ještě více vyzdvihnout projekt a upozornit na aktuální problémy (21. 1. 2014 – v celostátních zprávách ČT1 v hlavním vysílacím čase)</a:t>
            </a:r>
            <a:br>
              <a:rPr lang="cs-CZ" altLang="cs-CZ" b="1">
                <a:latin typeface="Arial" panose="020B0604020202020204" pitchFamily="34" charset="0"/>
              </a:rPr>
            </a:br>
            <a:br>
              <a:rPr lang="cs-CZ" altLang="cs-CZ" b="1">
                <a:latin typeface="Arial" panose="020B0604020202020204" pitchFamily="34" charset="0"/>
              </a:rPr>
            </a:br>
            <a:r>
              <a:rPr lang="cs-CZ" altLang="cs-CZ" b="1">
                <a:latin typeface="Arial" panose="020B0604020202020204" pitchFamily="34" charset="0"/>
              </a:rPr>
              <a:t>TERKA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3">
            <a:extLst>
              <a:ext uri="{FF2B5EF4-FFF2-40B4-BE49-F238E27FC236}">
                <a16:creationId xmlns:a16="http://schemas.microsoft.com/office/drawing/2014/main" id="{D7F2EF1B-AB16-4EB4-9080-32431D3C3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9EFA8E-49D3-4510-AD26-C30F4AB0D3B7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36B9799F-7A34-479A-9431-8FC80F283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046BBAC-68BF-4F92-839E-CDBFEA5D2E42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B22E0BE5-C129-442E-8551-AC17FB8A9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8DE1916-95BB-45DB-A9F0-B02132099972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79C56043-BC9A-4D83-9DEF-B8AA0F51F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35D9940-0B1E-4A09-B617-8A0DCBF8E33E}" type="slidenum">
              <a:rPr lang="cs-CZ" altLang="cs-CZ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B5DB2FF2-51A9-4D48-A36D-626B6B665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56327" name="Text Box 5">
            <a:extLst>
              <a:ext uri="{FF2B5EF4-FFF2-40B4-BE49-F238E27FC236}">
                <a16:creationId xmlns:a16="http://schemas.microsoft.com/office/drawing/2014/main" id="{8DB82587-4F63-4C9A-9DEC-E39C45C18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74825"/>
            <a:ext cx="1588" cy="8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6328" name="Text Box 6">
            <a:extLst>
              <a:ext uri="{FF2B5EF4-FFF2-40B4-BE49-F238E27FC236}">
                <a16:creationId xmlns:a16="http://schemas.microsoft.com/office/drawing/2014/main" id="{4ED08FA3-2C6C-4948-BB8F-A24EEC903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fld id="{AE0C52F2-05D4-450E-BA32-007F6FEEAABD}" type="slidenum">
              <a:rPr lang="cs-CZ" altLang="cs-CZ" sz="1400">
                <a:latin typeface="Arial" panose="020B0604020202020204" pitchFamily="34" charset="0"/>
                <a:ea typeface="Microsoft YaHei" panose="020B0503020204020204" pitchFamily="34" charset="-122"/>
              </a:rPr>
              <a:pPr algn="ctr" eaLnBrk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4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3">
            <a:extLst>
              <a:ext uri="{FF2B5EF4-FFF2-40B4-BE49-F238E27FC236}">
                <a16:creationId xmlns:a16="http://schemas.microsoft.com/office/drawing/2014/main" id="{74DB4C0E-EFB1-439F-AE5B-C2C9C94F9E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A6C69C-B7E8-45EA-9190-6593625D714A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2D58C6A0-FA96-4888-B4DA-55D73245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96D0EE-A6B7-4C48-AB65-8C7BA6A7C77D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5ED90D08-FF51-4940-AFB8-B5B6E122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90BFCB-AF8F-4345-8E58-AD876A6B4E4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id="{34EEAFFF-1437-4558-8301-F63BEC7F2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101576B-2C7D-435E-B98A-C01EE97AA66D}" type="slidenum">
              <a:rPr lang="cs-CZ" altLang="cs-CZ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8374" name="Rectangle 4">
            <a:extLst>
              <a:ext uri="{FF2B5EF4-FFF2-40B4-BE49-F238E27FC236}">
                <a16:creationId xmlns:a16="http://schemas.microsoft.com/office/drawing/2014/main" id="{A941F565-60BB-444C-8DEA-FBC6933D9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58375" name="Text Box 5">
            <a:extLst>
              <a:ext uri="{FF2B5EF4-FFF2-40B4-BE49-F238E27FC236}">
                <a16:creationId xmlns:a16="http://schemas.microsoft.com/office/drawing/2014/main" id="{392714C6-846F-47DB-AF6C-488BD8F6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74825"/>
            <a:ext cx="1588" cy="88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8376" name="Text Box 6">
            <a:extLst>
              <a:ext uri="{FF2B5EF4-FFF2-40B4-BE49-F238E27FC236}">
                <a16:creationId xmlns:a16="http://schemas.microsoft.com/office/drawing/2014/main" id="{E455538C-9232-4772-8CD9-86463E7D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fld id="{98779315-1ECA-45AB-8F7C-8317C632613B}" type="slidenum">
              <a:rPr lang="cs-CZ" altLang="cs-CZ" sz="1400">
                <a:latin typeface="Arial" panose="020B0604020202020204" pitchFamily="34" charset="0"/>
                <a:ea typeface="Microsoft YaHei" panose="020B0503020204020204" pitchFamily="34" charset="-122"/>
              </a:rPr>
              <a:pPr algn="ctr" eaLnBrk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4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3">
            <a:extLst>
              <a:ext uri="{FF2B5EF4-FFF2-40B4-BE49-F238E27FC236}">
                <a16:creationId xmlns:a16="http://schemas.microsoft.com/office/drawing/2014/main" id="{33386458-7A9A-4F77-9CD4-0CF12FD477F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43D275-902B-438E-A7DB-3D00CF003836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8E864678-A690-49B6-9B6B-2B2AC5A6A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204B576-97CC-48DD-BAA7-F82631BFB28C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85CE9E0A-9DDB-4578-9EE1-49804971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0694757-F9A6-4AEA-962B-E6B4516641CA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896976C4-7F70-466F-AFFC-F2FCE8C63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7886E33C-5A86-43D6-ABB5-5CBE87D11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 b="1">
                <a:latin typeface="Arial" panose="020B0604020202020204" pitchFamily="34" charset="0"/>
              </a:rPr>
              <a:t>LUDĚK, děkujeme za pozvání apod.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>
            <a:extLst>
              <a:ext uri="{FF2B5EF4-FFF2-40B4-BE49-F238E27FC236}">
                <a16:creationId xmlns:a16="http://schemas.microsoft.com/office/drawing/2014/main" id="{DD92DDE0-5C8F-4F7A-8184-E2ADCD7C34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05266C-1B21-416D-9AAA-719BE9E0D7A7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6E0DA753-A56F-4840-A37C-C44A742E4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781FC67-A2A2-4549-92C1-9197B827C516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A352B8C8-9604-4F2B-B4CA-F0ECFCDFD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7238" cy="3424238"/>
          </a:xfrm>
          <a:solidFill>
            <a:srgbClr val="FFFFFF"/>
          </a:solidFill>
          <a:ln/>
        </p:spPr>
      </p:sp>
      <p:sp>
        <p:nvSpPr>
          <p:cNvPr id="14341" name="Text Box 3">
            <a:extLst>
              <a:ext uri="{FF2B5EF4-FFF2-40B4-BE49-F238E27FC236}">
                <a16:creationId xmlns:a16="http://schemas.microsoft.com/office/drawing/2014/main" id="{DB1118D3-675A-4EAD-887A-C1E1E7669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 b="1">
                <a:ea typeface="Microsoft YaHei" panose="020B0503020204020204" pitchFamily="34" charset="-122"/>
              </a:rPr>
              <a:t>TERKA</a:t>
            </a:r>
            <a:br>
              <a:rPr lang="cs-CZ" altLang="cs-CZ" b="1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Velké spalovací zdroje (výkon vyšší než 5 - 50 MW)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Střední spalovací zdroje (výkon od 0,2 – 5 MW včetně)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Malé spalovací zdroje (výkon nižší než 0,2 MW)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Tuhé emise = saze, prach – popílek - Inhalace pevných prachových částic poškozuje především kardiovaskulární a plicní systém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	- Při krátkodobé expozicimůže docházet k vyššímu počet zánětlivých onemocnění plic, k nepříznivým účinkům na srdečně-cévní systém a  	v důsledku toho k zvýšení počtu hospitalizací a vyšší spotřebě léčiv.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	- Při dlouhodobé expozici dochází k snížení plicních funkcí dětí i dospělých, k vyššímu počtu chorob dolních cest dýchacích, k zvýšení výskytu  	chronické obstrukční nemoci plicní a v důsledku toho i k snížení předpokládané délky doby dožití.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cs-CZ" altLang="cs-CZ">
                <a:ea typeface="Microsoft YaHei" panose="020B0503020204020204" pitchFamily="34" charset="-122"/>
              </a:rPr>
              <a:t>CO = oxid uhelnatý, vzniká při nedokonalém spalování uhlíku a organických látek - Oxid uhelnatý blokuje přenášení kyslíku krví neboť jeho vazba s hemoglobinem je 200x až 300x pevnější než vazba kyslíku. Vůči lidskému organismu je vysoce toxický. Vzniká tehdy, pokud je teplota spalování příliš nízká, čas hoření je příliš krátký, nebo není k dispozici dostatek kyslíku.</a:t>
            </a:r>
            <a:br>
              <a:rPr lang="cs-CZ" altLang="cs-CZ">
                <a:ea typeface="Microsoft YaHei" panose="020B0503020204020204" pitchFamily="34" charset="-122"/>
              </a:rPr>
            </a:br>
            <a:r>
              <a:rPr lang="cs-CZ" altLang="cs-CZ">
                <a:ea typeface="Microsoft YaHei" panose="020B0503020204020204" pitchFamily="34" charset="-122"/>
              </a:rPr>
              <a:t>SO2= oxid siřičitý, vzniká zejména spalování fosilních paliv – zánět dýchacích cest, podráždění očí, zhoršení astmatu </a:t>
            </a:r>
          </a:p>
        </p:txBody>
      </p:sp>
      <p:sp>
        <p:nvSpPr>
          <p:cNvPr id="14342" name="Text Box 4">
            <a:extLst>
              <a:ext uri="{FF2B5EF4-FFF2-40B4-BE49-F238E27FC236}">
                <a16:creationId xmlns:a16="http://schemas.microsoft.com/office/drawing/2014/main" id="{728A70BF-C8CC-43CC-99E2-0C816C91B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8C399A-C13F-4CDA-BD4C-F44E8F8D0D27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3">
            <a:extLst>
              <a:ext uri="{FF2B5EF4-FFF2-40B4-BE49-F238E27FC236}">
                <a16:creationId xmlns:a16="http://schemas.microsoft.com/office/drawing/2014/main" id="{58748896-6AFB-4D60-BB6A-F73017BD57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D98B7D-C848-4E2A-BB12-52555DD96F7D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4056C452-D50F-4910-A119-9828A0DAC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solidFill>
            <a:srgbClr val="FFFFFF"/>
          </a:solidFill>
          <a:ln/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E734C577-1BF5-41F9-B4F0-1A758F5AA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>
            <a:extLst>
              <a:ext uri="{FF2B5EF4-FFF2-40B4-BE49-F238E27FC236}">
                <a16:creationId xmlns:a16="http://schemas.microsoft.com/office/drawing/2014/main" id="{EEDFF6E2-161F-413C-BADB-1580C384CC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620C19-77B6-4470-A799-4E7A42AE0DCD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FF79EF7D-0FB8-49D1-A562-EC0EF2D0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8152FF-6A19-4B9B-8349-702C3112607A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AB64BFC6-0FF5-45D6-9EDE-26600800B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D680C7B-44AD-4F66-B06A-B6A2C335567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18437" name="Text Box 3">
            <a:extLst>
              <a:ext uri="{FF2B5EF4-FFF2-40B4-BE49-F238E27FC236}">
                <a16:creationId xmlns:a16="http://schemas.microsoft.com/office/drawing/2014/main" id="{B5B9FECA-9C1B-4763-AFED-FA2FA97C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0A968EA-0A99-4C63-93C9-E7F607DEF112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8" name="Rectangle 4">
            <a:extLst>
              <a:ext uri="{FF2B5EF4-FFF2-40B4-BE49-F238E27FC236}">
                <a16:creationId xmlns:a16="http://schemas.microsoft.com/office/drawing/2014/main" id="{41F7B3EE-DCBB-466B-A781-3BAE78192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9" name="Text Box 5">
            <a:extLst>
              <a:ext uri="{FF2B5EF4-FFF2-40B4-BE49-F238E27FC236}">
                <a16:creationId xmlns:a16="http://schemas.microsoft.com/office/drawing/2014/main" id="{D84A0120-7D98-4586-BF58-2DF2897B2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3">
            <a:extLst>
              <a:ext uri="{FF2B5EF4-FFF2-40B4-BE49-F238E27FC236}">
                <a16:creationId xmlns:a16="http://schemas.microsoft.com/office/drawing/2014/main" id="{1FCC0BDE-5BCA-44A6-BD0F-7D791E92C1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076591-96AE-4527-9DAD-6FD2763AEFBC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DCDBEB2C-A8A6-4189-B5AE-7D96F8B95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D0D4ECD-121E-42B0-A030-815A16EBE0B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4E2BE02C-0EDC-48D3-A1E7-C1BB46FEB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E637BE-98CE-4432-9FCB-98EEB922C4DF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79738138-4EE6-4F56-BD35-801A5A910F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6" name="Text Box 4">
            <a:extLst>
              <a:ext uri="{FF2B5EF4-FFF2-40B4-BE49-F238E27FC236}">
                <a16:creationId xmlns:a16="http://schemas.microsoft.com/office/drawing/2014/main" id="{2A1D5F52-F777-44C6-9911-40A550CC9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3">
            <a:extLst>
              <a:ext uri="{FF2B5EF4-FFF2-40B4-BE49-F238E27FC236}">
                <a16:creationId xmlns:a16="http://schemas.microsoft.com/office/drawing/2014/main" id="{07C0C041-CCB2-4A00-829A-AD10260BD0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7A8694-E689-40A3-A1C2-FCF4A08B980A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0B37CBDC-3EDA-4477-829F-2E367C3A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A4EB1B8-A78C-41A1-ADA2-3A4903C8BC83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95A7E976-42C4-4F26-9EBE-239BEE2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7CA827-8B56-49C3-A976-5B1760F23BC9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5D82E6ED-84E4-4E16-99BF-ECB94A519D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4" name="Text Box 4">
            <a:extLst>
              <a:ext uri="{FF2B5EF4-FFF2-40B4-BE49-F238E27FC236}">
                <a16:creationId xmlns:a16="http://schemas.microsoft.com/office/drawing/2014/main" id="{3AFF34ED-1A0D-4906-AD90-FEB2026DA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>
            <a:extLst>
              <a:ext uri="{FF2B5EF4-FFF2-40B4-BE49-F238E27FC236}">
                <a16:creationId xmlns:a16="http://schemas.microsoft.com/office/drawing/2014/main" id="{62CB37E6-C427-4BD8-9CD6-BB7FF36620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6BE826-5E01-407F-A30A-EC5C78B953BC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0BC332C0-6378-4136-B3C4-B6A10CBE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834092-6925-4306-94B2-9504B43785F0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8BDAED3A-DBA6-412D-A97A-1F2094763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28CE72-9F4A-4A74-987A-2C446FE280B1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7768D466-5ADA-41D2-8DC8-D146EDCCD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2" name="Text Box 4">
            <a:extLst>
              <a:ext uri="{FF2B5EF4-FFF2-40B4-BE49-F238E27FC236}">
                <a16:creationId xmlns:a16="http://schemas.microsoft.com/office/drawing/2014/main" id="{4FCA0A64-832D-40BB-B7A1-0F5F7E7E2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>
            <a:extLst>
              <a:ext uri="{FF2B5EF4-FFF2-40B4-BE49-F238E27FC236}">
                <a16:creationId xmlns:a16="http://schemas.microsoft.com/office/drawing/2014/main" id="{29080A61-FE3D-4933-A2FD-D107F15572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6C6B107-254D-4ABB-9291-5B8D09F49126}" type="slidenum">
              <a:rPr lang="cs-CZ" altLang="cs-CZ" smtClean="0">
                <a:cs typeface="Arial Unicode M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E115978D-E585-48D4-8C76-0A88E4613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35049F9-7B22-4E55-B240-AFA8FC0F239F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F403AB34-D059-4587-B72A-07BF832C7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A58AF8-9FE2-438E-AF10-364D2D5EF3A0}" type="slidenum">
              <a:rPr lang="cs-CZ" altLang="cs-CZ">
                <a:cs typeface="Arial Unicode M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cs typeface="Arial Unicode MS" charset="0"/>
            </a:endParaRP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511F7546-709A-4596-B3C3-1C61B4BF1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30" name="Text Box 4">
            <a:extLst>
              <a:ext uri="{FF2B5EF4-FFF2-40B4-BE49-F238E27FC236}">
                <a16:creationId xmlns:a16="http://schemas.microsoft.com/office/drawing/2014/main" id="{5156125C-D625-4E0C-9BE7-B6A3A12B2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8D0173-DE33-4C06-97CE-53DF2AB9A0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4C2F7-AA7A-44FB-A38C-162E6BE159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12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3018CE-8DFC-46BB-86B1-D7012C2138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16160-77AF-4E27-A997-3076475070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19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8404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8404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82B76B-8600-4EDE-9A6F-67D8450BDFB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F07A-F0BA-4BC8-92AE-5AE26E406C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2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836BF-23AB-468A-BF4F-75552D1DAA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2CE3E-EA2A-4419-9054-172370E5D6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179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23349-E5C4-4D1B-90F6-D4D8FEAB00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C38AC-C39F-490D-8136-960DD6BA6E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79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161F4-137B-4965-8515-62782E2B6E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4EB7-4DE2-4E7F-A9B1-1AD1226E97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91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907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8675" y="1604963"/>
            <a:ext cx="402907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63FEF7-9291-4043-B7C3-0567A23CE0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B6B62-1CD1-4334-8513-91B3404944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32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6A306F4-E1D6-40DF-AB58-B1DE97F797D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713E-4D50-4A2C-AD69-C49A2372AE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94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0FD38E-A58C-487A-B0AC-3585320852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E276B-6AD6-406E-9D7B-040087A505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69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E3F2A1-8DA9-450E-B452-A82E53F52C6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ECC5-5109-4F0F-985C-E727763F15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87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C534F4-4C51-4E0D-885E-9919FB9C79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E0537-B398-4E03-A0F4-7B9FCC6E98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45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A754F4-04D9-4729-AB92-8C505CDF984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E2A2-DC69-4536-B0C3-1B985513B7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91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18F4A4-E2BC-4327-9612-BCFDBB2B84E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7C85B-1F76-4F3E-99F1-115628C0A0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284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9D0B8-E04B-4F85-8D45-07145DFEB4D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133-5BAC-4798-83A2-31638F49B4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004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15113" y="273050"/>
            <a:ext cx="2052637" cy="58388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5513" cy="58388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C147A-2492-4593-845D-D5E24DA54C4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AF2B-1BF6-4E71-A6EC-DC3C565466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549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49C9ED-5AE7-48CA-89F4-C0178C6B23F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07950-4E77-4328-8128-746636990E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040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FB7C39-35B1-4492-87F7-57DF1474525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0B6A4-FB1E-46E5-A728-C54D339BAD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568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10D842-067A-4D2A-890D-7A1C223D09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2AF5A-B1D5-44DB-A4B8-CE506B3BCE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634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907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8675" y="1604963"/>
            <a:ext cx="402907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D4D7CF-8449-4121-8C3A-DF75ED76B6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10773-3B9D-4DCB-A5B6-106BDEB64A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73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4F0C98E-717E-4DAA-A6D8-612AA9AA816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5D4AF-AC3E-4130-9155-E8F8FD7391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787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38F5F0-36B9-4BFF-B926-FEEE02232AB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044E-8C34-4E24-863D-D82A5CC37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915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F81FA51-0622-4C7B-A429-98B03BE5E90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C66C2-BF5C-4941-A580-4F762BEEFD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28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E18802-DBCC-4656-88A3-2AFBE4B4433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E780-9517-4D6B-BB9C-EDC5C290E6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72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615DD7-E16B-4272-9EFB-3444559CBF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BF2E1-F651-4BCC-A2BA-283C115F36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222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E076A-BDE4-4D67-8E8C-BC1E4495348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FDE9C-D69D-4DEE-87DC-90E55599B8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6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3AACB8-3E0E-4282-919F-A6322BE5A29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AF4B-8ED1-41CF-9FE1-3226312673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16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15113" y="273050"/>
            <a:ext cx="2052637" cy="58388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5513" cy="58388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27837C-5232-4CCF-A62B-7FB29D7CF0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D0E9D-2E62-4328-8A04-337DA84A47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542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79F239-0336-4278-B2A5-69621BD8F3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956D9-5436-486E-9E7B-ECE3AFD9E7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042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225CDC-9847-46FD-A589-E7D5673E2D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6E43-801E-411D-B191-A983046541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45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9D0509-C853-47E8-8B81-9D64A10E525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238A5-2ECD-474F-B8D5-3B22072149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735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68F0A-97BC-4289-96DD-EAF3AC1314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DF41-794B-4EDB-B2BD-11810AF622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354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7F79C9A-7351-4E0C-ADF3-32F0BBF67F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58DDD-F8C3-4CD4-B303-979D18BAE5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69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F05A0D-8211-485D-9F5C-54C4D6F297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94491-B75B-4C2F-81D9-1BBBEA9AEA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14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71B46A-8224-42FC-A81E-510F87A89F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8FF12-F062-464A-9F5F-A84CBD23F5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776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459C957-EFAE-4EBB-9CB1-CDF6BB3C235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4A09-FDAD-4A83-814D-1233C0A975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093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97A2BE-433B-49E8-A607-CC786865E5A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B2C6-9812-45F5-8244-85D2C36E8A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14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4EB3C6-AC4A-48BF-BCC1-F4C6BC7674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4A408-4614-4240-92AE-974EA63B9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753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28714D-8E9A-4A57-8587-29B0D76934C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0EAFF-26AE-40B8-9BBD-C03C37102A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879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8404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8404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9B620F-A39B-42D0-B059-D74802714CE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95566-A4A8-42E4-B170-3645702E0F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804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C5F619-F752-4D19-85E6-95538DB32A8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BC9E-3E30-4AC9-8A5C-34B903A4C1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053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F107EE-9515-4BA6-90E9-46993A57B96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04818-E14D-4B39-97A2-14A64A1DE5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89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46D9ED-C3B7-44CB-B032-5857755698A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05D07-CE8E-4982-BA72-3644FFE4A2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252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1F7292-1A5B-4521-B893-0675191919A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2388-1489-4BCD-8DE9-9B9596C72B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706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F87DEB6-9BCE-434A-8DE9-FCA42F10444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379D0-7CBC-4F6B-BD5F-3F7B2A9F93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85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05CB56-3EE9-4C3F-B627-6500BCF5DF4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A6C5-06BA-45E6-A1F1-8AF27FF61E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666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071416-B5B8-48CB-BE06-706EBCB3D9E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2E198-5EBB-4827-984D-8663CBC4D7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7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1818BA9-1650-4459-916C-62157D6E11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DA924-0690-4680-88E4-594207591A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554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C73D1-1F4F-484D-A7F4-444D03428A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D5613-1BA9-4ED6-A063-6B099F8CD7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735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0FBEC5-F075-4D62-A7EB-2675F3E4BDF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74CD2-01F8-48AF-B31B-0A043C2348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693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ED2E47-F22C-4053-B9AA-B7496FFDE55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A727-7780-43EB-B89F-9F49EF8FE5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23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8404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8404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D305CD-954C-4B4D-82E0-F260E5F7DC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E8A30-DB2F-431C-8960-D5DF23E06E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66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F9DBC5-9781-43AD-8511-5B5818A2F9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641BD-2CD3-4806-90A9-8F9B4CA7EC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97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6EA67D7-356D-47D6-8D65-F170A02000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04FAF-D19C-4EC0-82B1-66592DE9FD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8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7E5392-D18E-44E8-AC68-324CA488EFE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120C8-66F8-42B7-854D-79AF214BD7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53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8239A4-E84C-4311-8E04-177D244B99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BBF9B-ABBA-4F7C-8D36-2E4439E37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53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3D152C4-518D-4A17-B969-02456884A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695EE3E-3DC8-4A3D-A130-C85BAC094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A51C9E64-38B6-47BD-AA04-04D9BF627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3FFF90E3-C943-47AA-A6EB-2E58CFE4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99800E7-60CA-4F06-9B28-9E7886A49D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C35651-E7D7-4798-AEB5-22CA976F95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id="{68BABFD9-4492-460E-844A-97BE58A99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1" name="Text Box 2">
            <a:extLst>
              <a:ext uri="{FF2B5EF4-FFF2-40B4-BE49-F238E27FC236}">
                <a16:creationId xmlns:a16="http://schemas.microsoft.com/office/drawing/2014/main" id="{DA550D78-D7E0-4521-94D4-635B36871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F292509-DABE-4F1F-B23F-D4A7F0937DA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9F2189-0F16-463A-BF72-145F1A370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52EF99E8-0003-437C-9FE3-6BF04206B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05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95FD5250-2982-430C-B261-0054A1FD4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055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id="{36DB77E4-1E5E-4EFE-8B0E-B77CFC2EA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075" name="Text Box 2">
            <a:extLst>
              <a:ext uri="{FF2B5EF4-FFF2-40B4-BE49-F238E27FC236}">
                <a16:creationId xmlns:a16="http://schemas.microsoft.com/office/drawing/2014/main" id="{3D1A71AA-A1F2-42AE-9A08-FCFB2022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A74AADDA-590C-4239-8DFB-CC684A0C9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05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F3B6C70D-9DB2-4150-9C24-7A17883B4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055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4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6A6C84F-6954-479A-BEC6-36659802D3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0F41C0-2256-4C23-A283-1F46AE1AAB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3C68F55-FF13-47D7-8CC6-09C1F2EFD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ACDD4DB-FD29-437B-94EF-CAB8DB25A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612A4D88-AB23-4E9D-B413-C36CD98AF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1" name="Text Box 4">
            <a:extLst>
              <a:ext uri="{FF2B5EF4-FFF2-40B4-BE49-F238E27FC236}">
                <a16:creationId xmlns:a16="http://schemas.microsoft.com/office/drawing/2014/main" id="{CA0C718A-6BD5-4ECD-BE1B-D7D2FA1A6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A481F86-841E-45D2-9295-8073B104AB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28B0AE99-79D4-476F-8F36-F79BA8A947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638FFD91-D3CA-4B8B-8591-D1F887D0F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F93057E-CE04-4524-A27D-F22453E07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9A7B052A-9DA4-4278-8D88-8DBAC9BF9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460881D2-E659-4F00-9C58-2832AAA5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91DDE08-5E06-43B9-8FBF-0D487A7A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4CC220E5-B2D6-4FAA-AD7A-1ED73284C2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stream.cz/slavnedny/10000812-den-kdy-mlha-zacala-zabije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16.png"/><Relationship Id="rId9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lokalni-topeniste.kr-moravskoslezsky.cz/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hyperlink" Target="http://portal.air-silesia.eu/cs/Home/Map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165EB8A7-E7E2-4A9A-8C03-D5498B72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1F7379E4-8F0F-4A1A-ADEF-B3E6D05D7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cs-CZ"/>
          </a:p>
        </p:txBody>
      </p:sp>
      <p:grpSp>
        <p:nvGrpSpPr>
          <p:cNvPr id="7172" name="Skupina 28">
            <a:extLst>
              <a:ext uri="{FF2B5EF4-FFF2-40B4-BE49-F238E27FC236}">
                <a16:creationId xmlns:a16="http://schemas.microsoft.com/office/drawing/2014/main" id="{3B7018AB-CE7C-4838-AA2D-81BB8C96E6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173" name="Obrázek 22" descr="UVOD01.jpg">
              <a:extLst>
                <a:ext uri="{FF2B5EF4-FFF2-40B4-BE49-F238E27FC236}">
                  <a16:creationId xmlns:a16="http://schemas.microsoft.com/office/drawing/2014/main" id="{53D27684-6C68-4DED-B557-09E223585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4" name="Skupina 25">
              <a:extLst>
                <a:ext uri="{FF2B5EF4-FFF2-40B4-BE49-F238E27FC236}">
                  <a16:creationId xmlns:a16="http://schemas.microsoft.com/office/drawing/2014/main" id="{51780F69-7A8E-4BB8-B0D2-C98ECA50FB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642586" cy="1196752"/>
              <a:chOff x="0" y="0"/>
              <a:chExt cx="2642586" cy="1196752"/>
            </a:xfrm>
          </p:grpSpPr>
          <p:sp>
            <p:nvSpPr>
              <p:cNvPr id="7175" name="Rectangle 19">
                <a:extLst>
                  <a:ext uri="{FF2B5EF4-FFF2-40B4-BE49-F238E27FC236}">
                    <a16:creationId xmlns:a16="http://schemas.microsoft.com/office/drawing/2014/main" id="{A55CB30C-DBFF-4C89-9546-A863EE2CB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642586" cy="1196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Aft>
                    <a:spcPts val="14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FontTx/>
                  <a:buNone/>
                </a:pPr>
                <a:endParaRPr lang="cs-CZ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7176" name="Obrázek 27" descr="LOGO.jpg">
                <a:extLst>
                  <a:ext uri="{FF2B5EF4-FFF2-40B4-BE49-F238E27FC236}">
                    <a16:creationId xmlns:a16="http://schemas.microsoft.com/office/drawing/2014/main" id="{92AF3770-03AD-4506-92FB-9520C9268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3" y="82550"/>
                <a:ext cx="2501900" cy="1023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D5A43FCC-DD7A-4A10-9FE1-68440C0E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5CE7EFEA-A22F-44DB-8BCC-833352F41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38263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používá se na podlahové krytiny (linolea), hračky, hadice, ubrusy, tyče, trubky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vznikají dioxiny, furany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rakovinotvorné, způsobuje  poškození nervového a imunitního systému, změny hormonální soustavy  - štítná žláza, změny reprodukčních funkcí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627EC713-4244-4469-BA20-F81C7A2A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4048125"/>
            <a:ext cx="286067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7" name="Text Box 4">
            <a:extLst>
              <a:ext uri="{FF2B5EF4-FFF2-40B4-BE49-F238E27FC236}">
                <a16:creationId xmlns:a16="http://schemas.microsoft.com/office/drawing/2014/main" id="{DEDEA9AE-1C68-46A8-BF84-BC3998C90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128588"/>
            <a:ext cx="9144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PVC</a:t>
            </a:r>
          </a:p>
        </p:txBody>
      </p:sp>
      <p:pic>
        <p:nvPicPr>
          <p:cNvPr id="23558" name="Picture 5">
            <a:extLst>
              <a:ext uri="{FF2B5EF4-FFF2-40B4-BE49-F238E27FC236}">
                <a16:creationId xmlns:a16="http://schemas.microsoft.com/office/drawing/2014/main" id="{3EBB27BC-2AF7-43A5-8F66-B3D1F4B2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484313"/>
            <a:ext cx="3028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DFE90E2A-F88F-4C05-B433-7970A6DC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2" name="Text Box 2">
            <a:extLst>
              <a:ext uri="{FF2B5EF4-FFF2-40B4-BE49-F238E27FC236}">
                <a16:creationId xmlns:a16="http://schemas.microsoft.com/office/drawing/2014/main" id="{268E535D-13BA-4C94-9C4F-9742DA60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331913"/>
            <a:ext cx="4970462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používá se na sáčky, </a:t>
            </a:r>
            <a:r>
              <a:rPr lang="cs-CZ" sz="2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fresh</a:t>
            </a: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 fólie, kelímky, síta, cedníky, vědra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vznikají polycyklické aromatické uhlovodíky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působí rakovinotvorně, toxicky, mutagenně a dlouhodobě se hromadí v těle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4149077B-FDE5-4A62-B36C-1F30585A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28527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B3CE1B98-E874-40F1-999E-705955B5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571625"/>
            <a:ext cx="28797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6" name="Text Box 5">
            <a:extLst>
              <a:ext uri="{FF2B5EF4-FFF2-40B4-BE49-F238E27FC236}">
                <a16:creationId xmlns:a16="http://schemas.microsoft.com/office/drawing/2014/main" id="{00ED4F82-BFBF-4F24-8ADA-E8475B62A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8"/>
            <a:ext cx="9144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PE - polyethylen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6EE063FD-B8D9-4192-A988-B1D36408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1717B5BA-2481-4671-99D0-BFAE00D06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09688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používá se na kelímky, koberce, textilní vlákna, židle, lana, trubky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vznikají polycyklické aromatické uhlovodíky, akrolein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účinky má rakovinotvorné, toxické, mutagenní, dráždí oči a pokožku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4C527193-AECA-4A94-B509-D25BDD12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4149725"/>
            <a:ext cx="33718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3" name="Text Box 4">
            <a:extLst>
              <a:ext uri="{FF2B5EF4-FFF2-40B4-BE49-F238E27FC236}">
                <a16:creationId xmlns:a16="http://schemas.microsoft.com/office/drawing/2014/main" id="{C75906C0-7592-4888-A170-7F00338D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PP - polypropylen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8F489B82-901F-475D-BF6A-5D32A383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0" name="Text Box 2">
            <a:extLst>
              <a:ext uri="{FF2B5EF4-FFF2-40B4-BE49-F238E27FC236}">
                <a16:creationId xmlns:a16="http://schemas.microsoft.com/office/drawing/2014/main" id="{8DED196A-05ED-417C-B969-5237DDD7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31913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používá se na misky, košíky, obalový a izolační materiál, věšáky, kelímky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vzniká styren</a:t>
            </a:r>
          </a:p>
          <a:p>
            <a:pPr marL="334963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rakovinotvorný, poškozuje oči a sliznice, způsobuje únavu, depresi, bolesti hlavy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8EE43359-A60C-4B0E-B7E4-78C55BE9E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897313"/>
            <a:ext cx="3176588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1" name="Text Box 4">
            <a:extLst>
              <a:ext uri="{FF2B5EF4-FFF2-40B4-BE49-F238E27FC236}">
                <a16:creationId xmlns:a16="http://schemas.microsoft.com/office/drawing/2014/main" id="{4A0D7AED-242D-48FA-AE3C-8EF29C0C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111125"/>
            <a:ext cx="9107488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PS - polystyren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7A78BA1E-121B-429A-905C-21CB4DDB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140200"/>
            <a:ext cx="461486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9D80F50C-5BDE-43E5-9A7B-AAABBF1F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20EDC1AE-CAB9-4F33-8D43-8FD014CA9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28738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elastické prádlo, dámské silonové punčochy, lana</a:t>
            </a:r>
          </a:p>
          <a:p>
            <a:pPr marL="334963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vzniká čpavek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dráždí oči, sliznice nosu, působí nevolnosti a bolesti hlavy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749" name="Text Box 4">
            <a:extLst>
              <a:ext uri="{FF2B5EF4-FFF2-40B4-BE49-F238E27FC236}">
                <a16:creationId xmlns:a16="http://schemas.microsoft.com/office/drawing/2014/main" id="{4C646C3C-89BE-4B5D-A711-C42EBC21E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8"/>
            <a:ext cx="9144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PAD - polyamidy</a:t>
            </a:r>
          </a:p>
        </p:txBody>
      </p:sp>
      <p:pic>
        <p:nvPicPr>
          <p:cNvPr id="31750" name="Picture 5">
            <a:extLst>
              <a:ext uri="{FF2B5EF4-FFF2-40B4-BE49-F238E27FC236}">
                <a16:creationId xmlns:a16="http://schemas.microsoft.com/office/drawing/2014/main" id="{C3FB2AB9-9CB2-49A7-8C81-340E72C2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458913"/>
            <a:ext cx="2449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63D9124F-00A2-4560-AF91-E64933C8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8" name="Text Box 2">
            <a:extLst>
              <a:ext uri="{FF2B5EF4-FFF2-40B4-BE49-F238E27FC236}">
                <a16:creationId xmlns:a16="http://schemas.microsoft.com/office/drawing/2014/main" id="{89525B22-1331-43BE-A7BA-1A8ADE881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331913"/>
            <a:ext cx="5121275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hadice, pneumatiky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vznikají oxidy síry – oxid siřičitý, oxid sírový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dráždí dýchací cesty, způsobuje záněty průdušek, astma, bolesti hlavy, migrény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342256C0-4C94-440D-AD89-EF403951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455988"/>
            <a:ext cx="2424112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42515F83-0B15-423A-ADB9-6A8DA954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338"/>
            <a:ext cx="9144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Pryž - guma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34667BEC-47D7-4596-8874-946F3962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2" name="Text Box 2">
            <a:extLst>
              <a:ext uri="{FF2B5EF4-FFF2-40B4-BE49-F238E27FC236}">
                <a16:creationId xmlns:a16="http://schemas.microsoft.com/office/drawing/2014/main" id="{13DE3F67-6ABD-4727-8068-8EDA730C6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331913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nábytek, vybavení interiérů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spalováním vzniká formaldehyd a další aldehydy</a:t>
            </a: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1788" indent="-331788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zplodiny jsou rakovinotvorné, mutagenní, dráždí oči a plíce, působí alergie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6550" indent="-331788" eaLnBrk="1" hangingPunct="1">
              <a:spcBef>
                <a:spcPts val="550"/>
              </a:spcBef>
              <a:buSzPct val="10000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F7850EF4-7557-4040-ADFD-9C6BF699E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4065588"/>
            <a:ext cx="28797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510C805E-3CE9-4B2A-B045-4E1EFF80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93663"/>
            <a:ext cx="9144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Dřevotříska, tapety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171AC783-17CE-4322-87A5-A36BBB62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1" name="Text Box 2">
            <a:extLst>
              <a:ext uri="{FF2B5EF4-FFF2-40B4-BE49-F238E27FC236}">
                <a16:creationId xmlns:a16="http://schemas.microsoft.com/office/drawing/2014/main" id="{F3276104-E041-4B38-B527-F82BF067D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20800"/>
            <a:ext cx="49323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1788" indent="-33178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cs-CZ" altLang="cs-CZ" sz="2200"/>
              <a:t>časopisy, letáky, noviny apod.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</a:pPr>
            <a:endParaRPr lang="cs-CZ" altLang="cs-CZ" sz="2200"/>
          </a:p>
          <a:p>
            <a:pPr eaLnBrk="1" hangingPunct="1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cs-CZ" altLang="cs-CZ" sz="2200"/>
              <a:t>spalováním vznikají halogenové uhlovodíky, částice těžkých kovů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</a:pPr>
            <a:endParaRPr lang="cs-CZ" altLang="cs-CZ" sz="2200"/>
          </a:p>
          <a:p>
            <a:pPr eaLnBrk="1" hangingPunct="1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cs-CZ" altLang="cs-CZ" sz="2200"/>
              <a:t>způsobuje krevní abnormality, poškození jater, vrozené vady</a:t>
            </a:r>
            <a:br>
              <a:rPr lang="cs-CZ" altLang="cs-CZ" sz="2200"/>
            </a:br>
            <a:endParaRPr lang="cs-CZ" altLang="cs-CZ" sz="2200"/>
          </a:p>
          <a:p>
            <a:pPr eaLnBrk="1" hangingPunct="1">
              <a:spcBef>
                <a:spcPts val="550"/>
              </a:spcBef>
              <a:buClrTx/>
              <a:buFontTx/>
              <a:buNone/>
            </a:pPr>
            <a:endParaRPr lang="cs-CZ" altLang="cs-CZ" sz="2200"/>
          </a:p>
          <a:p>
            <a:pPr eaLnBrk="1" hangingPunct="1">
              <a:spcBef>
                <a:spcPts val="550"/>
              </a:spcBef>
              <a:buClrTx/>
              <a:buFontTx/>
              <a:buNone/>
            </a:pPr>
            <a:endParaRPr lang="cs-CZ" altLang="cs-CZ" sz="2200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30C64607-092C-471B-B0D0-99C0671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100513"/>
            <a:ext cx="3887787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3" name="Text Box 4">
            <a:extLst>
              <a:ext uri="{FF2B5EF4-FFF2-40B4-BE49-F238E27FC236}">
                <a16:creationId xmlns:a16="http://schemas.microsoft.com/office/drawing/2014/main" id="{6DD1D9BC-1D71-4D14-AEE2-678CB660B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  Potištěné papíry a časopisy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24EEF557-1AC2-4430-8565-E3516300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0" name="Text Box 2">
            <a:extLst>
              <a:ext uri="{FF2B5EF4-FFF2-40B4-BE49-F238E27FC236}">
                <a16:creationId xmlns:a16="http://schemas.microsoft.com/office/drawing/2014/main" id="{C82B2351-F7F1-480F-8932-60BED8EE1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31913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oxid siřičitý, oxid uhličitý, oxid uhelnatý, oxidy dusíku</a:t>
            </a: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způsobuje nevolnost, bolesti hlavy, migrény, záněty průdušek, astma</a:t>
            </a:r>
          </a:p>
          <a:p>
            <a:pPr marL="341313" indent="-333375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  <a:t>zplodiny vzniklé spalováním způsobují kyselé deště</a:t>
            </a:r>
            <a:br>
              <a:rPr lang="cs-CZ" sz="2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40" name="Text Box 3">
            <a:extLst>
              <a:ext uri="{FF2B5EF4-FFF2-40B4-BE49-F238E27FC236}">
                <a16:creationId xmlns:a16="http://schemas.microsoft.com/office/drawing/2014/main" id="{11ECBDD2-2B03-40CF-9BB9-86F0D0BB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Uhlí</a:t>
            </a:r>
          </a:p>
        </p:txBody>
      </p:sp>
      <p:pic>
        <p:nvPicPr>
          <p:cNvPr id="39941" name="Picture 4">
            <a:extLst>
              <a:ext uri="{FF2B5EF4-FFF2-40B4-BE49-F238E27FC236}">
                <a16:creationId xmlns:a16="http://schemas.microsoft.com/office/drawing/2014/main" id="{C018F4EA-E0A5-400B-B27E-F0C21152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995738"/>
            <a:ext cx="3133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E5A0B3B3-CF30-47B8-B66F-D397FA4E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462D8451-D395-4BE8-A823-AC3F2572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00175"/>
            <a:ext cx="30591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96F74A5F-D5A0-4C34-AE15-A10391FD6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341438"/>
            <a:ext cx="30591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9" name="Picture 4">
            <a:extLst>
              <a:ext uri="{FF2B5EF4-FFF2-40B4-BE49-F238E27FC236}">
                <a16:creationId xmlns:a16="http://schemas.microsoft.com/office/drawing/2014/main" id="{C1331B5A-0028-4913-B9E5-87D8F0BB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221163"/>
            <a:ext cx="3059113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0" name="Picture 5">
            <a:extLst>
              <a:ext uri="{FF2B5EF4-FFF2-40B4-BE49-F238E27FC236}">
                <a16:creationId xmlns:a16="http://schemas.microsoft.com/office/drawing/2014/main" id="{2BBAA97B-82D7-4D20-9830-3ACA73AD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44900"/>
            <a:ext cx="42148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91" name="Text Box 6">
            <a:extLst>
              <a:ext uri="{FF2B5EF4-FFF2-40B4-BE49-F238E27FC236}">
                <a16:creationId xmlns:a16="http://schemas.microsoft.com/office/drawing/2014/main" id="{7CA5D2F3-6239-46E5-BBB2-CBC7E578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7175"/>
            <a:ext cx="5256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Popel</a:t>
            </a:r>
          </a:p>
        </p:txBody>
      </p:sp>
      <p:sp>
        <p:nvSpPr>
          <p:cNvPr id="41992" name="Text Box 7">
            <a:extLst>
              <a:ext uri="{FF2B5EF4-FFF2-40B4-BE49-F238E27FC236}">
                <a16:creationId xmlns:a16="http://schemas.microsoft.com/office/drawing/2014/main" id="{A6C4157C-E431-47F8-988F-08468CEF8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1365250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1.</a:t>
            </a:r>
          </a:p>
        </p:txBody>
      </p:sp>
      <p:sp>
        <p:nvSpPr>
          <p:cNvPr id="41993" name="Text Box 8">
            <a:extLst>
              <a:ext uri="{FF2B5EF4-FFF2-40B4-BE49-F238E27FC236}">
                <a16:creationId xmlns:a16="http://schemas.microsoft.com/office/drawing/2014/main" id="{43AAEA21-074E-4D43-8734-6E6E1BC3A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34143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2.</a:t>
            </a:r>
          </a:p>
        </p:txBody>
      </p:sp>
      <p:sp>
        <p:nvSpPr>
          <p:cNvPr id="41994" name="Text Box 9">
            <a:extLst>
              <a:ext uri="{FF2B5EF4-FFF2-40B4-BE49-F238E27FC236}">
                <a16:creationId xmlns:a16="http://schemas.microsoft.com/office/drawing/2014/main" id="{5FDE35DB-F170-43CC-B037-911366F02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3702050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4.</a:t>
            </a:r>
          </a:p>
        </p:txBody>
      </p:sp>
      <p:sp>
        <p:nvSpPr>
          <p:cNvPr id="41995" name="Text Box 10">
            <a:extLst>
              <a:ext uri="{FF2B5EF4-FFF2-40B4-BE49-F238E27FC236}">
                <a16:creationId xmlns:a16="http://schemas.microsoft.com/office/drawing/2014/main" id="{890EBE4E-009F-4DEB-9473-562454A0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0528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3.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CDF5E6C3-50D0-4294-9E5B-81698759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94C4E0DF-F3A0-43C5-9BD1-6A182F677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3425"/>
            <a:ext cx="91440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cs-CZ" altLang="cs-CZ" sz="1800" i="1"/>
              <a:t>				Chceme-li příznivější podmínky pro naše budoucí životní </a:t>
            </a:r>
          </a:p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cs-CZ" altLang="cs-CZ" sz="1800" i="1"/>
              <a:t>			ovzduší, musíme začít </a:t>
            </a:r>
            <a:r>
              <a:rPr lang="cs-CZ" altLang="cs-CZ" sz="1800" i="1">
                <a:solidFill>
                  <a:srgbClr val="CCCCFF"/>
                </a:solidFill>
                <a:hlinkClick r:id="rId4"/>
              </a:rPr>
              <a:t>jednat!</a:t>
            </a: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2E5252F6-37A7-40F0-BA13-2CE8B8292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cs-CZ" altLang="cs-CZ" sz="4400" b="1" u="sng"/>
              <a:t>Proč to děláme?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ext Box 6">
            <a:extLst>
              <a:ext uri="{FF2B5EF4-FFF2-40B4-BE49-F238E27FC236}">
                <a16:creationId xmlns:a16="http://schemas.microsoft.com/office/drawing/2014/main" id="{7CA5D2F3-6239-46E5-BBB2-CBC7E578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98438"/>
            <a:ext cx="5256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/>
              <a:t>Světelné znečištění </a:t>
            </a:r>
          </a:p>
        </p:txBody>
      </p:sp>
      <p:sp>
        <p:nvSpPr>
          <p:cNvPr id="41993" name="Text Box 8">
            <a:extLst>
              <a:ext uri="{FF2B5EF4-FFF2-40B4-BE49-F238E27FC236}">
                <a16:creationId xmlns:a16="http://schemas.microsoft.com/office/drawing/2014/main" id="{43AAEA21-074E-4D43-8734-6E6E1BC3A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34143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2.</a:t>
            </a:r>
          </a:p>
        </p:txBody>
      </p:sp>
      <p:sp>
        <p:nvSpPr>
          <p:cNvPr id="41994" name="Text Box 9">
            <a:extLst>
              <a:ext uri="{FF2B5EF4-FFF2-40B4-BE49-F238E27FC236}">
                <a16:creationId xmlns:a16="http://schemas.microsoft.com/office/drawing/2014/main" id="{5FDE35DB-F170-43CC-B037-911366F02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3702050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4.</a:t>
            </a:r>
          </a:p>
        </p:txBody>
      </p:sp>
      <p:sp>
        <p:nvSpPr>
          <p:cNvPr id="41995" name="Text Box 10">
            <a:extLst>
              <a:ext uri="{FF2B5EF4-FFF2-40B4-BE49-F238E27FC236}">
                <a16:creationId xmlns:a16="http://schemas.microsoft.com/office/drawing/2014/main" id="{890EBE4E-009F-4DEB-9473-562454A0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0528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3.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C190E16-EF06-4DCC-B267-224DACB3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2" y="0"/>
            <a:ext cx="962882" cy="9087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0E6ABC6-56EB-40C9-AF1F-308372A0E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584" y="1"/>
            <a:ext cx="2013416" cy="13414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07DC159-C0CF-4148-A187-4F510A797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047"/>
          <a:stretch/>
        </p:blipFill>
        <p:spPr>
          <a:xfrm>
            <a:off x="395536" y="1366219"/>
            <a:ext cx="2861315" cy="41255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821294E-E1A7-4BD0-8A83-CE275C890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2712406"/>
            <a:ext cx="5256213" cy="35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4469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ext Box 6">
            <a:extLst>
              <a:ext uri="{FF2B5EF4-FFF2-40B4-BE49-F238E27FC236}">
                <a16:creationId xmlns:a16="http://schemas.microsoft.com/office/drawing/2014/main" id="{7CA5D2F3-6239-46E5-BBB2-CBC7E578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98438"/>
            <a:ext cx="5256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/>
              <a:t>Mapa světelného znečištění Evropy</a:t>
            </a:r>
          </a:p>
        </p:txBody>
      </p:sp>
      <p:sp>
        <p:nvSpPr>
          <p:cNvPr id="41993" name="Text Box 8">
            <a:extLst>
              <a:ext uri="{FF2B5EF4-FFF2-40B4-BE49-F238E27FC236}">
                <a16:creationId xmlns:a16="http://schemas.microsoft.com/office/drawing/2014/main" id="{43AAEA21-074E-4D43-8734-6E6E1BC3A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34143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2.</a:t>
            </a:r>
          </a:p>
        </p:txBody>
      </p:sp>
      <p:sp>
        <p:nvSpPr>
          <p:cNvPr id="41994" name="Text Box 9">
            <a:extLst>
              <a:ext uri="{FF2B5EF4-FFF2-40B4-BE49-F238E27FC236}">
                <a16:creationId xmlns:a16="http://schemas.microsoft.com/office/drawing/2014/main" id="{5FDE35DB-F170-43CC-B037-911366F02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3702050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4.</a:t>
            </a:r>
          </a:p>
        </p:txBody>
      </p:sp>
      <p:sp>
        <p:nvSpPr>
          <p:cNvPr id="41995" name="Text Box 10">
            <a:extLst>
              <a:ext uri="{FF2B5EF4-FFF2-40B4-BE49-F238E27FC236}">
                <a16:creationId xmlns:a16="http://schemas.microsoft.com/office/drawing/2014/main" id="{890EBE4E-009F-4DEB-9473-562454A0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05288"/>
            <a:ext cx="792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3.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C190E16-EF06-4DCC-B267-224DACB3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2" y="0"/>
            <a:ext cx="962882" cy="9087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0E6ABC6-56EB-40C9-AF1F-308372A0E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584" y="1"/>
            <a:ext cx="2013416" cy="134143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01D4DBF-7D38-4B9B-8B23-15F74EB97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17"/>
          <a:stretch/>
        </p:blipFill>
        <p:spPr>
          <a:xfrm>
            <a:off x="701328" y="1454155"/>
            <a:ext cx="7829897" cy="53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61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AFD6E823-9DF6-4DCB-A652-6B93CF01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Text Box 2">
            <a:extLst>
              <a:ext uri="{FF2B5EF4-FFF2-40B4-BE49-F238E27FC236}">
                <a16:creationId xmlns:a16="http://schemas.microsoft.com/office/drawing/2014/main" id="{375A3177-2C73-46A7-855C-87495812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666875"/>
            <a:ext cx="15636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ts val="638"/>
              </a:spcBef>
              <a:buClrTx/>
              <a:buFontTx/>
              <a:buNone/>
            </a:pPr>
            <a:r>
              <a:rPr lang="cs-CZ" altLang="cs-CZ" sz="2400" b="1"/>
              <a:t>MŽP</a:t>
            </a:r>
          </a:p>
        </p:txBody>
      </p:sp>
      <p:sp>
        <p:nvSpPr>
          <p:cNvPr id="44036" name="Text Box 3">
            <a:extLst>
              <a:ext uri="{FF2B5EF4-FFF2-40B4-BE49-F238E27FC236}">
                <a16:creationId xmlns:a16="http://schemas.microsoft.com/office/drawing/2014/main" id="{AFE4664F-6D6B-4C74-AA21-D57B0B51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2016125"/>
            <a:ext cx="356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ts val="638"/>
              </a:spcBef>
              <a:buClrTx/>
              <a:buFontTx/>
              <a:buNone/>
            </a:pPr>
            <a:r>
              <a:rPr lang="cs-CZ" altLang="cs-CZ" sz="2200"/>
              <a:t>ministr životního prostředí</a:t>
            </a:r>
          </a:p>
          <a:p>
            <a:pPr algn="ctr" eaLnBrk="1">
              <a:spcBef>
                <a:spcPts val="638"/>
              </a:spcBef>
              <a:buClrTx/>
              <a:buFontTx/>
              <a:buNone/>
            </a:pPr>
            <a:r>
              <a:rPr lang="cs-CZ" altLang="cs-CZ" sz="2200" b="1"/>
              <a:t>Richard Brabec</a:t>
            </a:r>
          </a:p>
          <a:p>
            <a:pPr algn="ctr" eaLnBrk="1">
              <a:spcBef>
                <a:spcPts val="638"/>
              </a:spcBef>
              <a:buClrTx/>
              <a:buFontTx/>
              <a:buNone/>
            </a:pPr>
            <a:endParaRPr lang="cs-CZ" altLang="cs-CZ" sz="2200" b="1"/>
          </a:p>
        </p:txBody>
      </p:sp>
      <p:sp>
        <p:nvSpPr>
          <p:cNvPr id="44037" name="Freeform 4">
            <a:extLst>
              <a:ext uri="{FF2B5EF4-FFF2-40B4-BE49-F238E27FC236}">
                <a16:creationId xmlns:a16="http://schemas.microsoft.com/office/drawing/2014/main" id="{C5E6DC63-4701-42C2-9CDB-E95D03A8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349500"/>
            <a:ext cx="3219450" cy="3683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4038" name="Picture 5">
            <a:extLst>
              <a:ext uri="{FF2B5EF4-FFF2-40B4-BE49-F238E27FC236}">
                <a16:creationId xmlns:a16="http://schemas.microsoft.com/office/drawing/2014/main" id="{0ED89835-5595-41BC-87FC-775B89B3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9" b="41588"/>
          <a:stretch>
            <a:fillRect/>
          </a:stretch>
        </p:blipFill>
        <p:spPr bwMode="auto">
          <a:xfrm>
            <a:off x="611188" y="2060575"/>
            <a:ext cx="415448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9" name="Text Box 6">
            <a:extLst>
              <a:ext uri="{FF2B5EF4-FFF2-40B4-BE49-F238E27FC236}">
                <a16:creationId xmlns:a16="http://schemas.microsoft.com/office/drawing/2014/main" id="{AC42CE17-5559-4F52-99A7-A7D7A2CDB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Záštita ministrů</a:t>
            </a:r>
          </a:p>
        </p:txBody>
      </p:sp>
      <p:pic>
        <p:nvPicPr>
          <p:cNvPr id="44040" name="Picture 7">
            <a:extLst>
              <a:ext uri="{FF2B5EF4-FFF2-40B4-BE49-F238E27FC236}">
                <a16:creationId xmlns:a16="http://schemas.microsoft.com/office/drawing/2014/main" id="{316CD6DE-83C5-4E6A-9CF6-594B11E91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4321175"/>
            <a:ext cx="1438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1" name="Text Box 8">
            <a:extLst>
              <a:ext uri="{FF2B5EF4-FFF2-40B4-BE49-F238E27FC236}">
                <a16:creationId xmlns:a16="http://schemas.microsoft.com/office/drawing/2014/main" id="{C9DD087B-7437-48A3-A7D9-B94EBF54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4248150"/>
            <a:ext cx="356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ts val="638"/>
              </a:spcBef>
              <a:buClrTx/>
              <a:buFontTx/>
              <a:buNone/>
            </a:pPr>
            <a:r>
              <a:rPr lang="cs-CZ" altLang="cs-CZ" sz="2200"/>
              <a:t>exministr školství, mládeže a tělovýchovy </a:t>
            </a:r>
          </a:p>
          <a:p>
            <a:pPr algn="ctr" eaLnBrk="1">
              <a:spcBef>
                <a:spcPts val="638"/>
              </a:spcBef>
              <a:buClrTx/>
              <a:buFontTx/>
              <a:buNone/>
            </a:pPr>
            <a:r>
              <a:rPr lang="cs-CZ" altLang="cs-CZ" sz="2200" b="1"/>
              <a:t>Marcel Chládek</a:t>
            </a:r>
          </a:p>
          <a:p>
            <a:pPr algn="ctr" eaLnBrk="1">
              <a:spcBef>
                <a:spcPts val="638"/>
              </a:spcBef>
              <a:buClrTx/>
              <a:buFontTx/>
              <a:buNone/>
            </a:pPr>
            <a:endParaRPr lang="cs-CZ" altLang="cs-CZ" sz="2200" b="1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A76C9B13-D927-4E63-914C-69927291E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3" name="Picture 2">
            <a:extLst>
              <a:ext uri="{FF2B5EF4-FFF2-40B4-BE49-F238E27FC236}">
                <a16:creationId xmlns:a16="http://schemas.microsoft.com/office/drawing/2014/main" id="{4448843B-0447-468E-AE2C-0EE174A6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5111750"/>
            <a:ext cx="21351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4" name="AutoShape 3">
            <a:extLst>
              <a:ext uri="{FF2B5EF4-FFF2-40B4-BE49-F238E27FC236}">
                <a16:creationId xmlns:a16="http://schemas.microsoft.com/office/drawing/2014/main" id="{6688C05B-B4C3-4125-8B30-597D494D1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38" y="4103688"/>
            <a:ext cx="2808287" cy="7000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Statutární město Opava</a:t>
            </a:r>
          </a:p>
        </p:txBody>
      </p:sp>
      <p:sp>
        <p:nvSpPr>
          <p:cNvPr id="46085" name="AutoShape 4">
            <a:extLst>
              <a:ext uri="{FF2B5EF4-FFF2-40B4-BE49-F238E27FC236}">
                <a16:creationId xmlns:a16="http://schemas.microsoft.com/office/drawing/2014/main" id="{629BA416-422F-4EB9-A054-FDC28554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4751388"/>
            <a:ext cx="3816350" cy="19192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náměstek primátora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Dalibor Halátek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b="1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koordinátorka EVVO SMO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Kateřina Durčáková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b="1"/>
          </a:p>
        </p:txBody>
      </p:sp>
      <p:sp>
        <p:nvSpPr>
          <p:cNvPr id="46086" name="Text Box 5">
            <a:extLst>
              <a:ext uri="{FF2B5EF4-FFF2-40B4-BE49-F238E27FC236}">
                <a16:creationId xmlns:a16="http://schemas.microsoft.com/office/drawing/2014/main" id="{55792460-D170-4E01-BA72-2FE9BE83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Záštita/spolupráce</a:t>
            </a:r>
          </a:p>
        </p:txBody>
      </p:sp>
      <p:pic>
        <p:nvPicPr>
          <p:cNvPr id="46087" name="Picture 6">
            <a:extLst>
              <a:ext uri="{FF2B5EF4-FFF2-40B4-BE49-F238E27FC236}">
                <a16:creationId xmlns:a16="http://schemas.microsoft.com/office/drawing/2014/main" id="{E4FD4C76-FE5A-4591-B9E5-DE2AF46E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151063"/>
            <a:ext cx="2640012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8" name="AutoShape 7">
            <a:extLst>
              <a:ext uri="{FF2B5EF4-FFF2-40B4-BE49-F238E27FC236}">
                <a16:creationId xmlns:a16="http://schemas.microsoft.com/office/drawing/2014/main" id="{8C88430E-D20B-42B0-A564-64815ADBA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663" y="1728788"/>
            <a:ext cx="2795587" cy="3952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Moravskoslezský kraj</a:t>
            </a:r>
          </a:p>
        </p:txBody>
      </p:sp>
      <p:sp>
        <p:nvSpPr>
          <p:cNvPr id="46089" name="AutoShape 8">
            <a:extLst>
              <a:ext uri="{FF2B5EF4-FFF2-40B4-BE49-F238E27FC236}">
                <a16:creationId xmlns:a16="http://schemas.microsoft.com/office/drawing/2014/main" id="{6F8E9740-6DA7-4472-AC82-9949B3964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314450"/>
            <a:ext cx="3422650" cy="307816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vedoucí oddělení ochrany ovzduší a integrované prevence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 </a:t>
            </a:r>
            <a:r>
              <a:rPr lang="cs-CZ" altLang="cs-CZ" sz="2000" b="1"/>
              <a:t>Marek Bruštík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b="1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/>
              <a:t>referentka EVVO pro školy MSK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Jana Harmanová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b="1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0F3F2650-BD0B-4C98-89B8-DFF37268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1" name="Picture 2">
            <a:extLst>
              <a:ext uri="{FF2B5EF4-FFF2-40B4-BE49-F238E27FC236}">
                <a16:creationId xmlns:a16="http://schemas.microsoft.com/office/drawing/2014/main" id="{B2BC5AC1-6C18-4C5F-90F2-CED99728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339975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2" name="Picture 3">
            <a:extLst>
              <a:ext uri="{FF2B5EF4-FFF2-40B4-BE49-F238E27FC236}">
                <a16:creationId xmlns:a16="http://schemas.microsoft.com/office/drawing/2014/main" id="{0314926C-8EA3-4DC4-BC23-C6F9AF03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4748213"/>
            <a:ext cx="1500187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3" name="Picture 4">
            <a:extLst>
              <a:ext uri="{FF2B5EF4-FFF2-40B4-BE49-F238E27FC236}">
                <a16:creationId xmlns:a16="http://schemas.microsoft.com/office/drawing/2014/main" id="{B0FACA24-E719-4B17-A503-B4FD7BD8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62100"/>
            <a:ext cx="2520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4" name="AutoShape 5">
            <a:extLst>
              <a:ext uri="{FF2B5EF4-FFF2-40B4-BE49-F238E27FC236}">
                <a16:creationId xmlns:a16="http://schemas.microsoft.com/office/drawing/2014/main" id="{78276C8E-ED4A-461E-A6D4-1C2FF1884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1562100"/>
            <a:ext cx="2382838" cy="3952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Čisté nebe o. p. s.</a:t>
            </a:r>
          </a:p>
        </p:txBody>
      </p:sp>
      <p:sp>
        <p:nvSpPr>
          <p:cNvPr id="48135" name="AutoShape 6">
            <a:extLst>
              <a:ext uri="{FF2B5EF4-FFF2-40B4-BE49-F238E27FC236}">
                <a16:creationId xmlns:a16="http://schemas.microsoft.com/office/drawing/2014/main" id="{9FDDE97C-F66C-4A22-832A-F6C8F3356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62100"/>
            <a:ext cx="2808288" cy="7000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Masarykova univerzita Brno</a:t>
            </a:r>
          </a:p>
        </p:txBody>
      </p:sp>
      <p:sp>
        <p:nvSpPr>
          <p:cNvPr id="48136" name="AutoShape 7">
            <a:extLst>
              <a:ext uri="{FF2B5EF4-FFF2-40B4-BE49-F238E27FC236}">
                <a16:creationId xmlns:a16="http://schemas.microsoft.com/office/drawing/2014/main" id="{7021BD5E-7052-4322-9388-DABFB637F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4213225"/>
            <a:ext cx="2808287" cy="3952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VŠB-TU Ostrava</a:t>
            </a:r>
          </a:p>
        </p:txBody>
      </p:sp>
      <p:sp>
        <p:nvSpPr>
          <p:cNvPr id="48137" name="AutoShape 8">
            <a:extLst>
              <a:ext uri="{FF2B5EF4-FFF2-40B4-BE49-F238E27FC236}">
                <a16:creationId xmlns:a16="http://schemas.microsoft.com/office/drawing/2014/main" id="{92607356-2539-44CC-9A72-56BE584E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81463"/>
            <a:ext cx="3470275" cy="7000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/>
              <a:t>Česká inspekce životního prostředí</a:t>
            </a:r>
          </a:p>
        </p:txBody>
      </p:sp>
      <p:pic>
        <p:nvPicPr>
          <p:cNvPr id="48138" name="Picture 9">
            <a:extLst>
              <a:ext uri="{FF2B5EF4-FFF2-40B4-BE49-F238E27FC236}">
                <a16:creationId xmlns:a16="http://schemas.microsoft.com/office/drawing/2014/main" id="{DCF2D33E-1602-43DE-A174-EA25ABC9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79963"/>
            <a:ext cx="335756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9" name="Freeform 10">
            <a:extLst>
              <a:ext uri="{FF2B5EF4-FFF2-40B4-BE49-F238E27FC236}">
                <a16:creationId xmlns:a16="http://schemas.microsoft.com/office/drawing/2014/main" id="{8619A6EE-1336-4C50-904D-BADFACC38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349500"/>
            <a:ext cx="3219450" cy="3683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40" name="Text Box 11">
            <a:extLst>
              <a:ext uri="{FF2B5EF4-FFF2-40B4-BE49-F238E27FC236}">
                <a16:creationId xmlns:a16="http://schemas.microsoft.com/office/drawing/2014/main" id="{CF2AE3BF-9D64-484B-9090-38D6F0A4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37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Záštita/spolupráce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B608ABD9-A845-463D-B269-F4339C62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931863"/>
            <a:ext cx="2598737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8ACC08B1-FE94-4B39-9AFE-B4D8DE62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0" name="Picture 3">
            <a:extLst>
              <a:ext uri="{FF2B5EF4-FFF2-40B4-BE49-F238E27FC236}">
                <a16:creationId xmlns:a16="http://schemas.microsoft.com/office/drawing/2014/main" id="{58FE6A24-0EA8-4A64-896C-45268D2D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34909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1" name="Picture 4">
            <a:extLst>
              <a:ext uri="{FF2B5EF4-FFF2-40B4-BE49-F238E27FC236}">
                <a16:creationId xmlns:a16="http://schemas.microsoft.com/office/drawing/2014/main" id="{A791C41A-3408-4822-8151-F978C92D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4221163"/>
            <a:ext cx="23558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2" name="Picture 5">
            <a:extLst>
              <a:ext uri="{FF2B5EF4-FFF2-40B4-BE49-F238E27FC236}">
                <a16:creationId xmlns:a16="http://schemas.microsoft.com/office/drawing/2014/main" id="{E6341DE5-5D89-4833-A330-3261932E0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589588"/>
            <a:ext cx="34671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3" name="Picture 6">
            <a:extLst>
              <a:ext uri="{FF2B5EF4-FFF2-40B4-BE49-F238E27FC236}">
                <a16:creationId xmlns:a16="http://schemas.microsoft.com/office/drawing/2014/main" id="{17E008EF-1259-4B35-B987-BAF14993A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3357563"/>
            <a:ext cx="34766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4" name="Text Box 7">
            <a:extLst>
              <a:ext uri="{FF2B5EF4-FFF2-40B4-BE49-F238E27FC236}">
                <a16:creationId xmlns:a16="http://schemas.microsoft.com/office/drawing/2014/main" id="{FC3501C0-B488-4DB0-BAA6-AC13E5B0C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Zájem médií</a:t>
            </a:r>
          </a:p>
        </p:txBody>
      </p:sp>
      <p:pic>
        <p:nvPicPr>
          <p:cNvPr id="50185" name="Obrázek 9" descr="2014-01-21logo5plus2.jpg">
            <a:extLst>
              <a:ext uri="{FF2B5EF4-FFF2-40B4-BE49-F238E27FC236}">
                <a16:creationId xmlns:a16="http://schemas.microsoft.com/office/drawing/2014/main" id="{0F76AE60-8E6B-4379-9795-34B12626D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8">
            <a:extLst>
              <a:ext uri="{FF2B5EF4-FFF2-40B4-BE49-F238E27FC236}">
                <a16:creationId xmlns:a16="http://schemas.microsoft.com/office/drawing/2014/main" id="{0B027471-B97C-48E8-BE0A-14626A2A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81300"/>
            <a:ext cx="21971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DDF2FD3C-18BF-457F-98C4-B9021B31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7" name="Picture 2">
            <a:extLst>
              <a:ext uri="{FF2B5EF4-FFF2-40B4-BE49-F238E27FC236}">
                <a16:creationId xmlns:a16="http://schemas.microsoft.com/office/drawing/2014/main" id="{65A2E120-7DA2-4798-94CF-095BFFF8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35088"/>
            <a:ext cx="842645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8" name="Text Box 3">
            <a:extLst>
              <a:ext uri="{FF2B5EF4-FFF2-40B4-BE49-F238E27FC236}">
                <a16:creationId xmlns:a16="http://schemas.microsoft.com/office/drawing/2014/main" id="{3131D96A-E5E2-4E95-AA98-8245FE73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   Mapa spolupracujících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škol</a:t>
            </a:r>
          </a:p>
        </p:txBody>
      </p:sp>
      <p:sp>
        <p:nvSpPr>
          <p:cNvPr id="52229" name="AutoShape 4">
            <a:extLst>
              <a:ext uri="{FF2B5EF4-FFF2-40B4-BE49-F238E27FC236}">
                <a16:creationId xmlns:a16="http://schemas.microsoft.com/office/drawing/2014/main" id="{99690BAF-6C73-486A-BCDC-F3B195C44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00438"/>
            <a:ext cx="431800" cy="447675"/>
          </a:xfrm>
          <a:prstGeom prst="downArrow">
            <a:avLst>
              <a:gd name="adj1" fmla="val 53593"/>
              <a:gd name="adj2" fmla="val 53734"/>
            </a:avLst>
          </a:prstGeom>
          <a:solidFill>
            <a:srgbClr val="FBEF03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0" name="AutoShape 5">
            <a:extLst>
              <a:ext uri="{FF2B5EF4-FFF2-40B4-BE49-F238E27FC236}">
                <a16:creationId xmlns:a16="http://schemas.microsoft.com/office/drawing/2014/main" id="{3AAF807A-95DF-4BA5-AA76-2D7A01D8F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5084763"/>
            <a:ext cx="431800" cy="447675"/>
          </a:xfrm>
          <a:prstGeom prst="downArrow">
            <a:avLst>
              <a:gd name="adj1" fmla="val 53593"/>
              <a:gd name="adj2" fmla="val 53734"/>
            </a:avLst>
          </a:prstGeom>
          <a:solidFill>
            <a:srgbClr val="69FB05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1" name="AutoShape 6">
            <a:extLst>
              <a:ext uri="{FF2B5EF4-FFF2-40B4-BE49-F238E27FC236}">
                <a16:creationId xmlns:a16="http://schemas.microsoft.com/office/drawing/2014/main" id="{E98AD8D3-4E28-4659-AAA2-337586B1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4605338"/>
            <a:ext cx="433387" cy="446087"/>
          </a:xfrm>
          <a:prstGeom prst="downArrow">
            <a:avLst>
              <a:gd name="adj1" fmla="val 53593"/>
              <a:gd name="adj2" fmla="val 53347"/>
            </a:avLst>
          </a:prstGeom>
          <a:solidFill>
            <a:srgbClr val="E3B053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2" name="AutoShape 7">
            <a:extLst>
              <a:ext uri="{FF2B5EF4-FFF2-40B4-BE49-F238E27FC236}">
                <a16:creationId xmlns:a16="http://schemas.microsoft.com/office/drawing/2014/main" id="{239ECD31-1B96-406E-A55B-C1320432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102225"/>
            <a:ext cx="431800" cy="446088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0AD6EC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3" name="AutoShape 9">
            <a:extLst>
              <a:ext uri="{FF2B5EF4-FFF2-40B4-BE49-F238E27FC236}">
                <a16:creationId xmlns:a16="http://schemas.microsoft.com/office/drawing/2014/main" id="{D7BFF0A1-4722-47D8-A93F-225EBB8D3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3141663"/>
            <a:ext cx="431800" cy="446087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FF9900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4" name="AutoShape 10">
            <a:extLst>
              <a:ext uri="{FF2B5EF4-FFF2-40B4-BE49-F238E27FC236}">
                <a16:creationId xmlns:a16="http://schemas.microsoft.com/office/drawing/2014/main" id="{871B2DBE-1290-4CD0-93FF-3DE8D3C5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141663"/>
            <a:ext cx="431800" cy="446087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DE0BCF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5" name="AutoShape 11">
            <a:extLst>
              <a:ext uri="{FF2B5EF4-FFF2-40B4-BE49-F238E27FC236}">
                <a16:creationId xmlns:a16="http://schemas.microsoft.com/office/drawing/2014/main" id="{EA9E7FA1-6E32-4C38-901C-DE9BC40B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3460750"/>
            <a:ext cx="431800" cy="446088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92D050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631ADCCF-BA4C-40A0-8D4D-B24ED0FF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4221163"/>
            <a:ext cx="431800" cy="446087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FF0000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52237" name="Obrázek 1">
            <a:extLst>
              <a:ext uri="{FF2B5EF4-FFF2-40B4-BE49-F238E27FC236}">
                <a16:creationId xmlns:a16="http://schemas.microsoft.com/office/drawing/2014/main" id="{7C0433FF-0289-4F99-9ACF-34C8C65BB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4657725"/>
            <a:ext cx="1971675" cy="2038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8" name="AutoShape 8">
            <a:extLst>
              <a:ext uri="{FF2B5EF4-FFF2-40B4-BE49-F238E27FC236}">
                <a16:creationId xmlns:a16="http://schemas.microsoft.com/office/drawing/2014/main" id="{12208AAD-823F-498E-B279-8BCB2AE49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0" y="5051425"/>
            <a:ext cx="433388" cy="446088"/>
          </a:xfrm>
          <a:prstGeom prst="downArrow">
            <a:avLst>
              <a:gd name="adj1" fmla="val 53593"/>
              <a:gd name="adj2" fmla="val 53347"/>
            </a:avLst>
          </a:prstGeom>
          <a:solidFill>
            <a:schemeClr val="accent2">
              <a:lumMod val="75000"/>
            </a:schemeClr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49A49EC-08EE-41E9-A98F-CC8CFB76B2D7}"/>
              </a:ext>
            </a:extLst>
          </p:cNvPr>
          <p:cNvSpPr/>
          <p:nvPr/>
        </p:nvSpPr>
        <p:spPr>
          <a:xfrm>
            <a:off x="4302125" y="3678739"/>
            <a:ext cx="358775" cy="360363"/>
          </a:xfrm>
          <a:prstGeom prst="rect">
            <a:avLst/>
          </a:prstGeom>
          <a:solidFill>
            <a:srgbClr val="E9E5DC"/>
          </a:solidFill>
          <a:ln>
            <a:solidFill>
              <a:srgbClr val="E9E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E35C35-2127-4BCE-851B-9E7E1A866488}"/>
              </a:ext>
            </a:extLst>
          </p:cNvPr>
          <p:cNvSpPr txBox="1"/>
          <p:nvPr/>
        </p:nvSpPr>
        <p:spPr>
          <a:xfrm>
            <a:off x="4859338" y="3858921"/>
            <a:ext cx="458288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SLEZSKÉ GYMNÁZIUM OPAVA</a:t>
            </a:r>
          </a:p>
        </p:txBody>
      </p:sp>
      <p:sp>
        <p:nvSpPr>
          <p:cNvPr id="52241" name="WordArt 22">
            <a:extLst>
              <a:ext uri="{FF2B5EF4-FFF2-40B4-BE49-F238E27FC236}">
                <a16:creationId xmlns:a16="http://schemas.microsoft.com/office/drawing/2014/main" id="{31EAEFAC-2F46-4BAC-A6F1-4F15F5AA0B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0" y="3141663"/>
            <a:ext cx="181927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BEF03"/>
                </a:solidFill>
                <a:latin typeface="Arial Black" panose="020B0A04020102020204" pitchFamily="34" charset="0"/>
              </a:rPr>
              <a:t>ZŠ MAŘÁDKOVA</a:t>
            </a:r>
          </a:p>
        </p:txBody>
      </p:sp>
      <p:sp>
        <p:nvSpPr>
          <p:cNvPr id="52242" name="WordArt 13">
            <a:extLst>
              <a:ext uri="{FF2B5EF4-FFF2-40B4-BE49-F238E27FC236}">
                <a16:creationId xmlns:a16="http://schemas.microsoft.com/office/drawing/2014/main" id="{DD725713-C6FF-4995-B1F7-79365DA5E7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46538" y="2636838"/>
            <a:ext cx="209550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ZŠ ŠRÁMKOVA</a:t>
            </a:r>
          </a:p>
        </p:txBody>
      </p:sp>
      <p:sp>
        <p:nvSpPr>
          <p:cNvPr id="52243" name="WordArt 16">
            <a:extLst>
              <a:ext uri="{FF2B5EF4-FFF2-40B4-BE49-F238E27FC236}">
                <a16:creationId xmlns:a16="http://schemas.microsoft.com/office/drawing/2014/main" id="{EE152104-282E-4924-AC45-ED1DB9A1E2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7400" y="3068638"/>
            <a:ext cx="1882775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F0BD0"/>
                </a:solidFill>
                <a:latin typeface="Arial Black" panose="020B0A04020102020204" pitchFamily="34" charset="0"/>
              </a:rPr>
              <a:t>ZŠ VRCHNÍ</a:t>
            </a:r>
          </a:p>
        </p:txBody>
      </p:sp>
      <p:sp>
        <p:nvSpPr>
          <p:cNvPr id="52244" name="WordArt 18">
            <a:extLst>
              <a:ext uri="{FF2B5EF4-FFF2-40B4-BE49-F238E27FC236}">
                <a16:creationId xmlns:a16="http://schemas.microsoft.com/office/drawing/2014/main" id="{4D3E7C0F-4096-41EA-99C2-2B4F1575C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24313" y="4684713"/>
            <a:ext cx="257175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AD6EC"/>
                </a:solidFill>
                <a:latin typeface="Arial Black" panose="020B0A04020102020204" pitchFamily="34" charset="0"/>
              </a:rPr>
              <a:t>ZŠ BOŽENY NĚMCOVÉ</a:t>
            </a:r>
          </a:p>
        </p:txBody>
      </p:sp>
      <p:sp>
        <p:nvSpPr>
          <p:cNvPr id="52245" name="WordArt 20">
            <a:extLst>
              <a:ext uri="{FF2B5EF4-FFF2-40B4-BE49-F238E27FC236}">
                <a16:creationId xmlns:a16="http://schemas.microsoft.com/office/drawing/2014/main" id="{78C09209-1C0D-4221-8449-298016035A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2138" y="4171950"/>
            <a:ext cx="10255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3B053"/>
                </a:solidFill>
                <a:latin typeface="Arial Black" panose="020B0A04020102020204" pitchFamily="34" charset="0"/>
              </a:rPr>
              <a:t>ZŠ TGM</a:t>
            </a:r>
          </a:p>
        </p:txBody>
      </p:sp>
      <p:sp>
        <p:nvSpPr>
          <p:cNvPr id="52246" name="WordArt 24">
            <a:extLst>
              <a:ext uri="{FF2B5EF4-FFF2-40B4-BE49-F238E27FC236}">
                <a16:creationId xmlns:a16="http://schemas.microsoft.com/office/drawing/2014/main" id="{A87358C1-A5B0-4351-ACC8-C474B7AEFC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0463" y="4705350"/>
            <a:ext cx="23082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9FB05"/>
                </a:solidFill>
                <a:latin typeface="Arial Black" panose="020B0A04020102020204" pitchFamily="34" charset="0"/>
              </a:rPr>
              <a:t>ZŠ ENGLIŠOVA</a:t>
            </a:r>
          </a:p>
        </p:txBody>
      </p:sp>
      <p:sp>
        <p:nvSpPr>
          <p:cNvPr id="52247" name="WordArt 10">
            <a:extLst>
              <a:ext uri="{FF2B5EF4-FFF2-40B4-BE49-F238E27FC236}">
                <a16:creationId xmlns:a16="http://schemas.microsoft.com/office/drawing/2014/main" id="{C4C71735-0E5D-4638-AF27-00001D5211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1863" y="5726113"/>
            <a:ext cx="258445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ZŠ GENERÁLA H. PÍKY</a:t>
            </a:r>
          </a:p>
        </p:txBody>
      </p:sp>
      <p:sp>
        <p:nvSpPr>
          <p:cNvPr id="24" name="WordArt 16">
            <a:extLst>
              <a:ext uri="{FF2B5EF4-FFF2-40B4-BE49-F238E27FC236}">
                <a16:creationId xmlns:a16="http://schemas.microsoft.com/office/drawing/2014/main" id="{63718DB3-75FE-45B3-8364-1A2456371F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26687" y="3501118"/>
            <a:ext cx="2723613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ZŠ EDVARDA BENEŠE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719224C3-3BBE-432F-B931-D1C1E238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5" name="Obrázek 2">
            <a:extLst>
              <a:ext uri="{FF2B5EF4-FFF2-40B4-BE49-F238E27FC236}">
                <a16:creationId xmlns:a16="http://schemas.microsoft.com/office/drawing/2014/main" id="{764C3157-085F-47B7-AC1C-C697A5C1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2" y="1509712"/>
            <a:ext cx="8791957" cy="44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WordArt 8">
            <a:extLst>
              <a:ext uri="{FF2B5EF4-FFF2-40B4-BE49-F238E27FC236}">
                <a16:creationId xmlns:a16="http://schemas.microsoft.com/office/drawing/2014/main" id="{B3E8AD24-ACDE-4F86-BBA3-EE49F11729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9675" y="1946275"/>
            <a:ext cx="316865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SLEZSKÉ GYMNÁZIUM OPAVA</a:t>
            </a:r>
          </a:p>
        </p:txBody>
      </p:sp>
      <p:sp>
        <p:nvSpPr>
          <p:cNvPr id="54277" name="AutoShape 9">
            <a:extLst>
              <a:ext uri="{FF2B5EF4-FFF2-40B4-BE49-F238E27FC236}">
                <a16:creationId xmlns:a16="http://schemas.microsoft.com/office/drawing/2014/main" id="{CE5FFE68-8277-4F7B-8830-BA44C42B8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264" y="4797152"/>
            <a:ext cx="660624" cy="55113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4278" name="AutoShape 12">
            <a:extLst>
              <a:ext uri="{FF2B5EF4-FFF2-40B4-BE49-F238E27FC236}">
                <a16:creationId xmlns:a16="http://schemas.microsoft.com/office/drawing/2014/main" id="{9FD23BE1-E93E-4FDC-85DE-FA92DC661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058" y="2823709"/>
            <a:ext cx="719137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4279" name="WordArt 13">
            <a:extLst>
              <a:ext uri="{FF2B5EF4-FFF2-40B4-BE49-F238E27FC236}">
                <a16:creationId xmlns:a16="http://schemas.microsoft.com/office/drawing/2014/main" id="{A3C6A189-1F7C-47F2-A0D3-08513041EE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11961" y="2505135"/>
            <a:ext cx="4473575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 panose="020B0A04020102020204" pitchFamily="34" charset="0"/>
              </a:rPr>
              <a:t>GYMNÁZIUM JOSEFA KAINARA, HLUČÍN</a:t>
            </a:r>
          </a:p>
        </p:txBody>
      </p:sp>
      <p:sp>
        <p:nvSpPr>
          <p:cNvPr id="54280" name="WordArt 14">
            <a:extLst>
              <a:ext uri="{FF2B5EF4-FFF2-40B4-BE49-F238E27FC236}">
                <a16:creationId xmlns:a16="http://schemas.microsoft.com/office/drawing/2014/main" id="{C7173D24-FA2E-40B7-A3AB-54D1C0B490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7175" y="4433888"/>
            <a:ext cx="4192588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 Black" panose="020B0A04020102020204" pitchFamily="34" charset="0"/>
              </a:rPr>
              <a:t>GYMNÁZIUM HAVÍŘOV - MĚSTO</a:t>
            </a:r>
          </a:p>
        </p:txBody>
      </p:sp>
      <p:sp>
        <p:nvSpPr>
          <p:cNvPr id="54281" name="AutoShape 11">
            <a:extLst>
              <a:ext uri="{FF2B5EF4-FFF2-40B4-BE49-F238E27FC236}">
                <a16:creationId xmlns:a16="http://schemas.microsoft.com/office/drawing/2014/main" id="{6EC75AE2-FAEA-479B-9E74-529A9F8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744" y="3499644"/>
            <a:ext cx="720725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4282" name="WordArt 10">
            <a:extLst>
              <a:ext uri="{FF2B5EF4-FFF2-40B4-BE49-F238E27FC236}">
                <a16:creationId xmlns:a16="http://schemas.microsoft.com/office/drawing/2014/main" id="{70156F32-A889-47EA-97CD-7446C47A1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08625" y="3021013"/>
            <a:ext cx="3390900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ZŠ U STUDNY, KARVINÁ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2843CBC-1F31-403E-BF39-AB21B9BADF90}"/>
              </a:ext>
            </a:extLst>
          </p:cNvPr>
          <p:cNvSpPr/>
          <p:nvPr/>
        </p:nvSpPr>
        <p:spPr>
          <a:xfrm>
            <a:off x="4427538" y="3716338"/>
            <a:ext cx="188912" cy="304800"/>
          </a:xfrm>
          <a:prstGeom prst="rect">
            <a:avLst/>
          </a:prstGeom>
          <a:solidFill>
            <a:srgbClr val="E9E5DC"/>
          </a:solidFill>
          <a:ln>
            <a:solidFill>
              <a:srgbClr val="E9E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03C190D-2749-4BA5-8F24-066F6D46712E}"/>
              </a:ext>
            </a:extLst>
          </p:cNvPr>
          <p:cNvSpPr/>
          <p:nvPr/>
        </p:nvSpPr>
        <p:spPr>
          <a:xfrm>
            <a:off x="4210050" y="3787775"/>
            <a:ext cx="287338" cy="292100"/>
          </a:xfrm>
          <a:prstGeom prst="rect">
            <a:avLst/>
          </a:prstGeom>
          <a:solidFill>
            <a:srgbClr val="E9E5DC"/>
          </a:solidFill>
          <a:ln>
            <a:solidFill>
              <a:srgbClr val="E9E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5" name="Text Box 3">
            <a:extLst>
              <a:ext uri="{FF2B5EF4-FFF2-40B4-BE49-F238E27FC236}">
                <a16:creationId xmlns:a16="http://schemas.microsoft.com/office/drawing/2014/main" id="{A1871816-4155-4032-A15A-D19B1873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   Mapa spolupracujících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škol</a:t>
            </a:r>
          </a:p>
        </p:txBody>
      </p:sp>
      <p:sp>
        <p:nvSpPr>
          <p:cNvPr id="54286" name="AutoShape 12">
            <a:extLst>
              <a:ext uri="{FF2B5EF4-FFF2-40B4-BE49-F238E27FC236}">
                <a16:creationId xmlns:a16="http://schemas.microsoft.com/office/drawing/2014/main" id="{908A54AB-423D-4F06-8BC0-186F0D68C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675" y="2338388"/>
            <a:ext cx="431800" cy="446087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FF0000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1B1B15E3-F66A-40B0-8C46-5AD597C519E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324851" y="2723357"/>
            <a:ext cx="431800" cy="576262"/>
          </a:xfrm>
          <a:prstGeom prst="downArrow">
            <a:avLst>
              <a:gd name="adj1" fmla="val 53593"/>
              <a:gd name="adj2" fmla="val 53544"/>
            </a:avLst>
          </a:prstGeom>
          <a:solidFill>
            <a:srgbClr val="92D050"/>
          </a:solidFill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6" name="WordArt 10">
            <a:extLst>
              <a:ext uri="{FF2B5EF4-FFF2-40B4-BE49-F238E27FC236}">
                <a16:creationId xmlns:a16="http://schemas.microsoft.com/office/drawing/2014/main" id="{BC8C47A9-6F05-490F-9D57-483E3F159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5616" y="3424134"/>
            <a:ext cx="1924051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ZŠ KRAVAŘE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719224C3-3BBE-432F-B931-D1C1E238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85" name="Text Box 3">
            <a:extLst>
              <a:ext uri="{FF2B5EF4-FFF2-40B4-BE49-F238E27FC236}">
                <a16:creationId xmlns:a16="http://schemas.microsoft.com/office/drawing/2014/main" id="{A1871816-4155-4032-A15A-D19B1873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/>
              <a:t>   Mapa spolupracujících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/>
              <a:t>škol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B930A1-4069-4C39-9A44-D737B7CBE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1" y="1340606"/>
            <a:ext cx="8587738" cy="54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1401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21B1D78C-12FD-4BC7-BB67-14242044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2">
            <a:extLst>
              <a:ext uri="{FF2B5EF4-FFF2-40B4-BE49-F238E27FC236}">
                <a16:creationId xmlns:a16="http://schemas.microsoft.com/office/drawing/2014/main" id="{847AF646-224B-4BB1-96F9-8F2CD4A7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65250"/>
            <a:ext cx="8964612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638"/>
              </a:spcBef>
              <a:spcAft>
                <a:spcPct val="0"/>
              </a:spcAft>
              <a:buClrTx/>
              <a:buFontTx/>
              <a:buNone/>
            </a:pPr>
            <a:br>
              <a:rPr lang="cs-CZ" altLang="cs-CZ" sz="3200"/>
            </a:br>
            <a:endParaRPr lang="cs-CZ" altLang="cs-CZ" sz="3200"/>
          </a:p>
        </p:txBody>
      </p:sp>
      <p:sp>
        <p:nvSpPr>
          <p:cNvPr id="55300" name="Freeform 3">
            <a:extLst>
              <a:ext uri="{FF2B5EF4-FFF2-40B4-BE49-F238E27FC236}">
                <a16:creationId xmlns:a16="http://schemas.microsoft.com/office/drawing/2014/main" id="{FE855C92-2C40-4461-A5A0-BAD0C6B9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01" name="Freeform 4">
            <a:extLst>
              <a:ext uri="{FF2B5EF4-FFF2-40B4-BE49-F238E27FC236}">
                <a16:creationId xmlns:a16="http://schemas.microsoft.com/office/drawing/2014/main" id="{86366D5E-7D50-4BD0-98A6-D4412193D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2150"/>
            <a:ext cx="9144000" cy="457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9701" name="Group 5">
            <a:extLst>
              <a:ext uri="{FF2B5EF4-FFF2-40B4-BE49-F238E27FC236}">
                <a16:creationId xmlns:a16="http://schemas.microsoft.com/office/drawing/2014/main" id="{C1CD640A-5953-4948-A142-5CB3D5F06E1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557338"/>
          <a:ext cx="8275638" cy="4634749"/>
        </p:xfrm>
        <a:graphic>
          <a:graphicData uri="http://schemas.openxmlformats.org/drawingml/2006/table">
            <a:tbl>
              <a:tblPr/>
              <a:tblGrid>
                <a:gridCol w="410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8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O co nám jde</a:t>
                      </a:r>
                    </a:p>
                  </a:txBody>
                  <a:tcPr marL="9360" marR="9360" marT="572048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Důvod</a:t>
                      </a:r>
                    </a:p>
                  </a:txBody>
                  <a:tcPr marL="9360" marR="9360" marT="572048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114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zrušit dobu, kdy nejsou platné</a:t>
                      </a:r>
                      <a:b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</a:b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výsledky měření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povinnost měření po dobu 30 minut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6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umožnění vstupu kontrolora</a:t>
                      </a:r>
                      <a:b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</a:b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do domu 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v současnosti pouze se souhlasem majitele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56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používání moderních technologií</a:t>
                      </a:r>
                      <a:b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</a:b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pro měření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zastaralost Ringelmannovy stupnice</a:t>
                      </a:r>
                    </a:p>
                  </a:txBody>
                  <a:tcPr marL="9360" marR="9360" marT="289649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78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certifikace revizních techniků</a:t>
                      </a:r>
                    </a:p>
                  </a:txBody>
                  <a:tcPr marL="9360" marR="9360" marT="317003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rozšířené vzdělávání </a:t>
                      </a:r>
                    </a:p>
                  </a:txBody>
                  <a:tcPr marL="9360" marR="9360" marT="317003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322" name="Text Box 43">
            <a:extLst>
              <a:ext uri="{FF2B5EF4-FFF2-40B4-BE49-F238E27FC236}">
                <a16:creationId xmlns:a16="http://schemas.microsoft.com/office/drawing/2014/main" id="{FA9CFB76-5F28-4EF4-ACDF-4B1EB8E7D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5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4000" b="1">
                <a:latin typeface="Calibri" panose="020F0502020204030204" pitchFamily="34" charset="0"/>
              </a:rPr>
              <a:t>Cíle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1">
            <a:extLst>
              <a:ext uri="{FF2B5EF4-FFF2-40B4-BE49-F238E27FC236}">
                <a16:creationId xmlns:a16="http://schemas.microsoft.com/office/drawing/2014/main" id="{A42F8070-4AF1-4F5D-98E5-D37115C1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1389063"/>
            <a:ext cx="7823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2000">
                <a:solidFill>
                  <a:schemeClr val="tx1"/>
                </a:solidFill>
              </a:rPr>
              <a:t> </a:t>
            </a:r>
            <a:r>
              <a:rPr lang="cs-CZ" altLang="cs-CZ" sz="2000"/>
              <a:t>rozdíl mezi starým a novým kotlem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2000"/>
              <a:t> škodlivost kouře ovlivňuje</a:t>
            </a:r>
          </a:p>
          <a:p>
            <a:pPr lvl="1" eaLnBrk="1" hangingPunct="1">
              <a:spcBef>
                <a:spcPct val="50000"/>
              </a:spcBef>
              <a:buFont typeface="Times New Roman" panose="02020603050405020304" pitchFamily="18" charset="0"/>
              <a:buChar char="–"/>
            </a:pPr>
            <a:r>
              <a:rPr lang="cs-CZ" altLang="cs-CZ" sz="2000"/>
              <a:t>v čem topíme (nový x starý kotel)</a:t>
            </a:r>
          </a:p>
          <a:p>
            <a:pPr lvl="1" eaLnBrk="1" hangingPunct="1">
              <a:spcBef>
                <a:spcPct val="50000"/>
              </a:spcBef>
              <a:buFont typeface="Times New Roman" panose="02020603050405020304" pitchFamily="18" charset="0"/>
              <a:buChar char="–"/>
            </a:pPr>
            <a:r>
              <a:rPr lang="cs-CZ" altLang="cs-CZ" sz="2000"/>
              <a:t>jak topíme (dostatek vzduchu – lepší spalování)</a:t>
            </a:r>
          </a:p>
          <a:p>
            <a:pPr lvl="1" eaLnBrk="1" hangingPunct="1">
              <a:spcBef>
                <a:spcPct val="50000"/>
              </a:spcBef>
              <a:buFont typeface="Times New Roman" panose="02020603050405020304" pitchFamily="18" charset="0"/>
              <a:buChar char="–"/>
            </a:pPr>
            <a:r>
              <a:rPr lang="cs-CZ" altLang="cs-CZ" sz="2000"/>
              <a:t>čím topíme</a:t>
            </a:r>
          </a:p>
          <a:p>
            <a:pPr lvl="1" eaLnBrk="1" hangingPunct="1">
              <a:spcBef>
                <a:spcPct val="50000"/>
              </a:spcBef>
              <a:buFont typeface="Times New Roman" panose="02020603050405020304" pitchFamily="18" charset="0"/>
              <a:buChar char="–"/>
            </a:pPr>
            <a:r>
              <a:rPr lang="cs-CZ" altLang="cs-CZ" sz="2000"/>
              <a:t>jak se staráme o kotel a komín (pravidelné prohlídky)</a:t>
            </a:r>
            <a:br>
              <a:rPr lang="cs-CZ" altLang="cs-CZ" sz="2000"/>
            </a:br>
            <a:endParaRPr lang="cs-CZ" altLang="cs-CZ" sz="2000"/>
          </a:p>
        </p:txBody>
      </p:sp>
      <p:pic>
        <p:nvPicPr>
          <p:cNvPr id="10243" name="Zástupný symbol pro obsah 5">
            <a:extLst>
              <a:ext uri="{FF2B5EF4-FFF2-40B4-BE49-F238E27FC236}">
                <a16:creationId xmlns:a16="http://schemas.microsoft.com/office/drawing/2014/main" id="{6794EA66-5AD9-46B7-8DD0-8121024D9D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25913"/>
            <a:ext cx="9177338" cy="2122487"/>
          </a:xfrm>
        </p:spPr>
      </p:pic>
      <p:sp>
        <p:nvSpPr>
          <p:cNvPr id="10244" name="Text Box 11">
            <a:extLst>
              <a:ext uri="{FF2B5EF4-FFF2-40B4-BE49-F238E27FC236}">
                <a16:creationId xmlns:a16="http://schemas.microsoft.com/office/drawing/2014/main" id="{981B2D31-F82C-4FDE-B263-6B7592353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6343650"/>
            <a:ext cx="782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</a:pPr>
            <a:r>
              <a:rPr lang="cs-CZ" altLang="cs-CZ" sz="1800">
                <a:solidFill>
                  <a:schemeClr val="tx1"/>
                </a:solidFill>
              </a:rPr>
              <a:t> zdroj obrázku </a:t>
            </a:r>
            <a:r>
              <a:rPr lang="en-US" altLang="cs-CZ" sz="1800">
                <a:solidFill>
                  <a:schemeClr val="tx1"/>
                </a:solidFill>
              </a:rPr>
              <a:t>MSK Ing.</a:t>
            </a: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en-US" altLang="cs-CZ" sz="1800">
                <a:solidFill>
                  <a:schemeClr val="tx1"/>
                </a:solidFill>
              </a:rPr>
              <a:t>Bruštík</a:t>
            </a:r>
            <a:endParaRPr lang="cs-CZ" altLang="cs-CZ" sz="2000" b="1"/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3B1BC757-C516-4105-A5D9-02A15432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r="266"/>
          <a:stretch>
            <a:fillRect/>
          </a:stretch>
        </p:blipFill>
        <p:spPr bwMode="auto">
          <a:xfrm>
            <a:off x="0" y="0"/>
            <a:ext cx="914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6" name="Text Box 7">
            <a:extLst>
              <a:ext uri="{FF2B5EF4-FFF2-40B4-BE49-F238E27FC236}">
                <a16:creationId xmlns:a16="http://schemas.microsoft.com/office/drawing/2014/main" id="{279CED4F-35AE-411B-8235-7A9FA82C7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cs-CZ" altLang="cs-CZ" sz="4000" b="1"/>
              <a:t>Proč vyměnit kotle</a:t>
            </a:r>
          </a:p>
        </p:txBody>
      </p:sp>
      <p:sp>
        <p:nvSpPr>
          <p:cNvPr id="10247" name="Ovál 1">
            <a:extLst>
              <a:ext uri="{FF2B5EF4-FFF2-40B4-BE49-F238E27FC236}">
                <a16:creationId xmlns:a16="http://schemas.microsoft.com/office/drawing/2014/main" id="{C291AA01-ADB3-4781-85DA-83152765C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6092825"/>
            <a:ext cx="46037" cy="46038"/>
          </a:xfrm>
          <a:prstGeom prst="ellipse">
            <a:avLst/>
          </a:prstGeom>
          <a:solidFill>
            <a:srgbClr val="5E5E5E"/>
          </a:solidFill>
          <a:ln w="9525" algn="ctr">
            <a:solidFill>
              <a:srgbClr val="595C5E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/>
          </a:p>
        </p:txBody>
      </p:sp>
      <p:sp>
        <p:nvSpPr>
          <p:cNvPr id="10248" name="Ovál 7">
            <a:extLst>
              <a:ext uri="{FF2B5EF4-FFF2-40B4-BE49-F238E27FC236}">
                <a16:creationId xmlns:a16="http://schemas.microsoft.com/office/drawing/2014/main" id="{CF9CAA83-6B5E-4B53-937E-9116CA5D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138863"/>
            <a:ext cx="44450" cy="46037"/>
          </a:xfrm>
          <a:prstGeom prst="ellipse">
            <a:avLst/>
          </a:prstGeom>
          <a:solidFill>
            <a:srgbClr val="5E5E5E"/>
          </a:solidFill>
          <a:ln w="9525" algn="ctr">
            <a:solidFill>
              <a:srgbClr val="595C5E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/>
          </a:p>
        </p:txBody>
      </p:sp>
    </p:spTree>
  </p:cSld>
  <p:clrMapOvr>
    <a:masterClrMapping/>
  </p:clrMapOvr>
  <p:transition spd="slow">
    <p:cover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3038B112-E60C-454E-8219-F5D58CFB8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7" name="Text Box 2">
            <a:extLst>
              <a:ext uri="{FF2B5EF4-FFF2-40B4-BE49-F238E27FC236}">
                <a16:creationId xmlns:a16="http://schemas.microsoft.com/office/drawing/2014/main" id="{1C6080F3-692B-44BA-8D95-42126E36C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65250"/>
            <a:ext cx="8964612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638"/>
              </a:spcBef>
              <a:spcAft>
                <a:spcPct val="0"/>
              </a:spcAft>
              <a:buClrTx/>
              <a:buFontTx/>
              <a:buNone/>
            </a:pPr>
            <a:br>
              <a:rPr lang="cs-CZ" altLang="cs-CZ" sz="3200"/>
            </a:br>
            <a:endParaRPr lang="cs-CZ" altLang="cs-CZ" sz="3200"/>
          </a:p>
        </p:txBody>
      </p:sp>
      <p:sp>
        <p:nvSpPr>
          <p:cNvPr id="57348" name="Freeform 3">
            <a:extLst>
              <a:ext uri="{FF2B5EF4-FFF2-40B4-BE49-F238E27FC236}">
                <a16:creationId xmlns:a16="http://schemas.microsoft.com/office/drawing/2014/main" id="{1F1C89E9-237A-4197-BF0C-D76E260B1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49" name="Freeform 4">
            <a:extLst>
              <a:ext uri="{FF2B5EF4-FFF2-40B4-BE49-F238E27FC236}">
                <a16:creationId xmlns:a16="http://schemas.microsoft.com/office/drawing/2014/main" id="{475BBB36-8099-408A-907F-275CAB10D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2150"/>
            <a:ext cx="9144000" cy="457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0" name="Text Box 5">
            <a:extLst>
              <a:ext uri="{FF2B5EF4-FFF2-40B4-BE49-F238E27FC236}">
                <a16:creationId xmlns:a16="http://schemas.microsoft.com/office/drawing/2014/main" id="{20C94D4D-34A1-4C15-BF00-5F54174C4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5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4000" b="1">
                <a:latin typeface="Calibri" panose="020F0502020204030204" pitchFamily="34" charset="0"/>
              </a:rPr>
              <a:t>Cíle</a:t>
            </a:r>
          </a:p>
        </p:txBody>
      </p:sp>
      <p:graphicFrame>
        <p:nvGraphicFramePr>
          <p:cNvPr id="30726" name="Group 6">
            <a:extLst>
              <a:ext uri="{FF2B5EF4-FFF2-40B4-BE49-F238E27FC236}">
                <a16:creationId xmlns:a16="http://schemas.microsoft.com/office/drawing/2014/main" id="{BEAED6DE-D768-45F5-8DF0-4C493E8FE762}"/>
              </a:ext>
            </a:extLst>
          </p:cNvPr>
          <p:cNvGraphicFramePr>
            <a:graphicFrameLocks noGrp="1"/>
          </p:cNvGraphicFramePr>
          <p:nvPr/>
        </p:nvGraphicFramePr>
        <p:xfrm>
          <a:off x="344488" y="1519238"/>
          <a:ext cx="8286750" cy="4740898"/>
        </p:xfrm>
        <a:graphic>
          <a:graphicData uri="http://schemas.openxmlformats.org/drawingml/2006/table">
            <a:tbl>
              <a:tblPr/>
              <a:tblGrid>
                <a:gridCol w="408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23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O co nám jde</a:t>
                      </a:r>
                    </a:p>
                  </a:txBody>
                  <a:tcPr marL="9360" marR="9360" marT="57093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Důvod</a:t>
                      </a:r>
                    </a:p>
                  </a:txBody>
                  <a:tcPr marL="9360" marR="9360" marT="57093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5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navýšení tzv. "kotlíkových dotací" 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výměna kotlů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34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navýšení pravomocí orgánů ochrany veřejného zdraví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v současnosti nezapadá ochrana ovzduší pod ochranu zdraví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92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zavedení povinných kontrol kotlů za určitý časový úsek /zaplombování/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-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83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malá zvýhodnění ekologicky</a:t>
                      </a:r>
                      <a:b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</a:b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spalujících domácností, např. slevy</a:t>
                      </a:r>
                      <a:b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</a:b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na svoz odpadu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2" charset="-122"/>
                          <a:cs typeface="Arial" charset="0"/>
                        </a:rPr>
                        <a:t>motivace</a:t>
                      </a:r>
                    </a:p>
                  </a:txBody>
                  <a:tcPr marL="9360" marR="9360" marT="370487" marB="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9">
            <a:extLst>
              <a:ext uri="{FF2B5EF4-FFF2-40B4-BE49-F238E27FC236}">
                <a16:creationId xmlns:a16="http://schemas.microsoft.com/office/drawing/2014/main" id="{CAF68316-60EC-43F1-BA7C-121531F67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6713"/>
            <a:ext cx="9144000" cy="3683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/>
              <a:t>Stačí zadat do googlu:</a:t>
            </a:r>
          </a:p>
        </p:txBody>
      </p:sp>
      <p:pic>
        <p:nvPicPr>
          <p:cNvPr id="59395" name="Obrázek 1">
            <a:hlinkClick r:id="rId2" tooltip="Odkaz"/>
            <a:extLst>
              <a:ext uri="{FF2B5EF4-FFF2-40B4-BE49-F238E27FC236}">
                <a16:creationId xmlns:a16="http://schemas.microsoft.com/office/drawing/2014/main" id="{554A3D67-18B4-4FFF-92C9-AD7E77F25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005013"/>
            <a:ext cx="41925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AutoShape 9">
            <a:extLst>
              <a:ext uri="{FF2B5EF4-FFF2-40B4-BE49-F238E27FC236}">
                <a16:creationId xmlns:a16="http://schemas.microsoft.com/office/drawing/2014/main" id="{B255F4EE-8005-4CEF-9911-31D209A27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92375"/>
            <a:ext cx="2376487" cy="64611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/>
              <a:t>Lokální topeniště </a:t>
            </a:r>
          </a:p>
        </p:txBody>
      </p:sp>
      <p:sp>
        <p:nvSpPr>
          <p:cNvPr id="59397" name="AutoShape 9">
            <a:extLst>
              <a:ext uri="{FF2B5EF4-FFF2-40B4-BE49-F238E27FC236}">
                <a16:creationId xmlns:a16="http://schemas.microsoft.com/office/drawing/2014/main" id="{59F62144-6BB1-4990-94C3-D460E4E2A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724400"/>
            <a:ext cx="2376487" cy="3683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/>
              <a:t>Projekt Emise</a:t>
            </a:r>
          </a:p>
        </p:txBody>
      </p:sp>
      <p:pic>
        <p:nvPicPr>
          <p:cNvPr id="59398" name="Obrázek 5">
            <a:extLst>
              <a:ext uri="{FF2B5EF4-FFF2-40B4-BE49-F238E27FC236}">
                <a16:creationId xmlns:a16="http://schemas.microsoft.com/office/drawing/2014/main" id="{755592F8-67D0-4D0D-83E9-629ECF48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089400"/>
            <a:ext cx="562133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">
            <a:extLst>
              <a:ext uri="{FF2B5EF4-FFF2-40B4-BE49-F238E27FC236}">
                <a16:creationId xmlns:a16="http://schemas.microsoft.com/office/drawing/2014/main" id="{ADC7C0BF-4188-43D5-BB6E-3CCB30B4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400" name="Text Box 5">
            <a:extLst>
              <a:ext uri="{FF2B5EF4-FFF2-40B4-BE49-F238E27FC236}">
                <a16:creationId xmlns:a16="http://schemas.microsoft.com/office/drawing/2014/main" id="{9BC8DE88-8737-4D52-A7FA-A0EFC5DC3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5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4000" b="1">
                <a:latin typeface="Calibri" panose="020F0502020204030204" pitchFamily="34" charset="0"/>
              </a:rPr>
              <a:t>Informace na internetu</a:t>
            </a:r>
          </a:p>
        </p:txBody>
      </p:sp>
    </p:spTree>
  </p:cSld>
  <p:clrMapOvr>
    <a:masterClrMapping/>
  </p:clrMapOvr>
  <p:transition spd="slow"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9">
            <a:extLst>
              <a:ext uri="{FF2B5EF4-FFF2-40B4-BE49-F238E27FC236}">
                <a16:creationId xmlns:a16="http://schemas.microsoft.com/office/drawing/2014/main" id="{2A0BAACF-E74D-46B1-888F-814DBB3D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438600"/>
            <a:ext cx="7200900" cy="11988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Jak správně (ne)topit: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 https://www.youtube.com/watch?v=8OEojzJ7g-4&amp;feature=youtu.be</a:t>
            </a:r>
          </a:p>
        </p:txBody>
      </p:sp>
      <p:sp>
        <p:nvSpPr>
          <p:cNvPr id="60419" name="AutoShape 9">
            <a:extLst>
              <a:ext uri="{FF2B5EF4-FFF2-40B4-BE49-F238E27FC236}">
                <a16:creationId xmlns:a16="http://schemas.microsoft.com/office/drawing/2014/main" id="{CC1D993C-96C9-4431-AB6C-FF1127CF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9" y="2603404"/>
            <a:ext cx="8856662" cy="119856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Kotlíkové dotace: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https://www.youtube.com/watch?v=G2soVdz-_qE&amp;feature=youtu.be </a:t>
            </a:r>
          </a:p>
        </p:txBody>
      </p:sp>
      <p:pic>
        <p:nvPicPr>
          <p:cNvPr id="60420" name="Picture 1">
            <a:extLst>
              <a:ext uri="{FF2B5EF4-FFF2-40B4-BE49-F238E27FC236}">
                <a16:creationId xmlns:a16="http://schemas.microsoft.com/office/drawing/2014/main" id="{EA45D1C6-F14B-4402-BFAF-E9BB7F34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F26BCD28-7644-4F8E-AEA3-D8D323D5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93663"/>
            <a:ext cx="658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4000" b="1" dirty="0">
                <a:latin typeface="Calibri" panose="020F0502020204030204" pitchFamily="34" charset="0"/>
              </a:rPr>
              <a:t>Naše videa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82D896F0-8B56-425C-950D-B05FC5EC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9" y="3768208"/>
            <a:ext cx="8856662" cy="11988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Spot EMISE: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sz="1800" b="1" dirty="0"/>
              <a:t>https://www.youtube.com/watch?v=gBEw6-wGCuw</a:t>
            </a:r>
            <a:endParaRPr lang="cs-CZ" altLang="cs-CZ" sz="1800" b="1" dirty="0"/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CC32ABAD-C42B-4A19-9086-D1C04FC05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86" y="5141913"/>
            <a:ext cx="8856662" cy="147587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altLang="cs-CZ" sz="1800" b="1" dirty="0"/>
              <a:t>Film EMISE: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cs-CZ" altLang="cs-CZ" sz="1800" b="1" dirty="0"/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cs-CZ" sz="1800" b="1" dirty="0"/>
              <a:t>https://www.youtube.com/watch?v=7Ir1wd6SLgs&amp;list=PLnZlTOwO9xThfYztMzNsAmK9N4VDevcMy&amp;index=1</a:t>
            </a:r>
            <a:endParaRPr lang="cs-CZ" altLang="cs-CZ" sz="1800" b="1" dirty="0"/>
          </a:p>
        </p:txBody>
      </p:sp>
    </p:spTree>
  </p:cSld>
  <p:clrMapOvr>
    <a:masterClrMapping/>
  </p:clrMapOvr>
  <p:transition spd="slow"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03715AC4-2FFB-4DC2-BB84-3A0D4B0A7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7013"/>
            <a:ext cx="82296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B1A27539-BE03-4FE1-950A-111D7D63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44" name="Text Box 3">
            <a:extLst>
              <a:ext uri="{FF2B5EF4-FFF2-40B4-BE49-F238E27FC236}">
                <a16:creationId xmlns:a16="http://schemas.microsoft.com/office/drawing/2014/main" id="{54BB4340-0594-4BC2-BCE0-5A324055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971675"/>
            <a:ext cx="403383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400" b="1" i="1"/>
              <a:t>Děkujeme za pozornost</a:t>
            </a:r>
          </a:p>
        </p:txBody>
      </p:sp>
      <p:sp>
        <p:nvSpPr>
          <p:cNvPr id="61445" name="Text Box 4">
            <a:extLst>
              <a:ext uri="{FF2B5EF4-FFF2-40B4-BE49-F238E27FC236}">
                <a16:creationId xmlns:a16="http://schemas.microsoft.com/office/drawing/2014/main" id="{29E5728A-5053-42F1-B320-D8217E5A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556125"/>
            <a:ext cx="525621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/>
              <a:t>Více o projektu na: </a:t>
            </a:r>
            <a:r>
              <a:rPr lang="cs-CZ" altLang="cs-CZ" sz="2800" b="1">
                <a:solidFill>
                  <a:srgbClr val="FF0000"/>
                </a:solidFill>
              </a:rPr>
              <a:t>http://emise.slezgymopava.cz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28B23EC2-2EDD-4790-AABC-BBBBF399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r="266"/>
          <a:stretch>
            <a:fillRect/>
          </a:stretch>
        </p:blipFill>
        <p:spPr bwMode="auto">
          <a:xfrm>
            <a:off x="0" y="0"/>
            <a:ext cx="914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3F0796D-C933-4732-A94F-F1E5D357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238"/>
            <a:ext cx="44434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40777702-D6C0-4A1E-9A1E-A530FA4D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11275"/>
            <a:ext cx="47307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3D4D4AA-EAA6-4699-934F-8A06E4A1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065588"/>
            <a:ext cx="473075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270" name="Object 5">
            <a:extLst>
              <a:ext uri="{FF2B5EF4-FFF2-40B4-BE49-F238E27FC236}">
                <a16:creationId xmlns:a16="http://schemas.microsoft.com/office/drawing/2014/main" id="{37954635-F382-494D-9B47-A0BBBBC87C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8738" y="1268413"/>
          <a:ext cx="4533901" cy="284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r:id="rId8" imgW="4533911" imgH="2847960" progId="">
                  <p:embed/>
                </p:oleObj>
              </mc:Choice>
              <mc:Fallback>
                <p:oleObj r:id="rId8" imgW="4533911" imgH="28479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1268413"/>
                        <a:ext cx="4533901" cy="284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6">
            <a:extLst>
              <a:ext uri="{FF2B5EF4-FFF2-40B4-BE49-F238E27FC236}">
                <a16:creationId xmlns:a16="http://schemas.microsoft.com/office/drawing/2014/main" id="{69806191-FED2-4259-BEF7-92A05755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F6CE2950-47F5-476A-A99F-EA3069F8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Spalování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88A8D181-D814-45A0-AD7E-4998146E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r="266"/>
          <a:stretch>
            <a:fillRect/>
          </a:stretch>
        </p:blipFill>
        <p:spPr bwMode="auto">
          <a:xfrm>
            <a:off x="0" y="0"/>
            <a:ext cx="914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0E40758C-F3CF-4B5A-AA0D-A85B310C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11275"/>
            <a:ext cx="47307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3316" name="Object 3">
            <a:extLst>
              <a:ext uri="{FF2B5EF4-FFF2-40B4-BE49-F238E27FC236}">
                <a16:creationId xmlns:a16="http://schemas.microsoft.com/office/drawing/2014/main" id="{249EE3D8-D757-4CDB-958D-A4915D04DD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8738" y="1268413"/>
          <a:ext cx="4533901" cy="284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r:id="rId6" imgW="4533911" imgH="2847960" progId="">
                  <p:embed/>
                </p:oleObj>
              </mc:Choice>
              <mc:Fallback>
                <p:oleObj r:id="rId6" imgW="4533911" imgH="28479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1268413"/>
                        <a:ext cx="4533901" cy="284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4">
            <a:extLst>
              <a:ext uri="{FF2B5EF4-FFF2-40B4-BE49-F238E27FC236}">
                <a16:creationId xmlns:a16="http://schemas.microsoft.com/office/drawing/2014/main" id="{30115C57-D983-490E-8E42-E62450D07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3318" name="Text Box 5">
            <a:extLst>
              <a:ext uri="{FF2B5EF4-FFF2-40B4-BE49-F238E27FC236}">
                <a16:creationId xmlns:a16="http://schemas.microsoft.com/office/drawing/2014/main" id="{7C00E477-213D-4725-90CF-C674819C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Spalování</a:t>
            </a:r>
          </a:p>
        </p:txBody>
      </p:sp>
      <p:pic>
        <p:nvPicPr>
          <p:cNvPr id="13319" name="Picture 6">
            <a:extLst>
              <a:ext uri="{FF2B5EF4-FFF2-40B4-BE49-F238E27FC236}">
                <a16:creationId xmlns:a16="http://schemas.microsoft.com/office/drawing/2014/main" id="{64EB0F18-72FA-4EE7-849C-5A8404B9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65588"/>
            <a:ext cx="4735512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0" name="Picture 7">
            <a:extLst>
              <a:ext uri="{FF2B5EF4-FFF2-40B4-BE49-F238E27FC236}">
                <a16:creationId xmlns:a16="http://schemas.microsoft.com/office/drawing/2014/main" id="{8EC7B2C2-66A1-4553-86A9-313DE95E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064000"/>
            <a:ext cx="44386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AF8C02B7-810F-4172-B16D-684C6846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r="266"/>
          <a:stretch>
            <a:fillRect/>
          </a:stretch>
        </p:blipFill>
        <p:spPr bwMode="auto">
          <a:xfrm>
            <a:off x="0" y="0"/>
            <a:ext cx="914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3" name="Text Box 2">
            <a:extLst>
              <a:ext uri="{FF2B5EF4-FFF2-40B4-BE49-F238E27FC236}">
                <a16:creationId xmlns:a16="http://schemas.microsoft.com/office/drawing/2014/main" id="{0B265868-95A9-4C09-AD34-92AAF8FEB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33500"/>
            <a:ext cx="47529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cs-CZ" altLang="cs-CZ" sz="2200"/>
          </a:p>
          <a:p>
            <a:pPr eaLnBrk="1" hangingPunct="1">
              <a:buClrTx/>
              <a:buFontTx/>
              <a:buNone/>
            </a:pPr>
            <a:endParaRPr lang="cs-CZ" altLang="cs-CZ" sz="2200"/>
          </a:p>
          <a:p>
            <a:pPr eaLnBrk="1" hangingPunct="1">
              <a:buClrTx/>
              <a:buFontTx/>
              <a:buNone/>
            </a:pPr>
            <a:endParaRPr lang="cs-CZ" altLang="cs-CZ" sz="22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/>
              <a:t>komplexní směs látek včetně sazí, částic síranů, kovů 		    	 a anorganických solí</a:t>
            </a:r>
          </a:p>
          <a:p>
            <a:pPr eaLnBrk="1" hangingPunct="1">
              <a:buClrTx/>
              <a:buFontTx/>
              <a:buNone/>
            </a:pPr>
            <a:endParaRPr lang="cs-CZ" altLang="cs-CZ" sz="22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/>
              <a:t>poškozuje dýchací ústrojí usazováním těžkých kovů v těle</a:t>
            </a:r>
            <a:br>
              <a:rPr lang="cs-CZ" altLang="cs-CZ" sz="2200"/>
            </a:br>
            <a:endParaRPr lang="cs-CZ" altLang="cs-CZ" sz="2200"/>
          </a:p>
          <a:p>
            <a:pPr eaLnBrk="1" hangingPunct="1">
              <a:buClrTx/>
              <a:buFontTx/>
              <a:buNone/>
            </a:pPr>
            <a:endParaRPr lang="cs-CZ" altLang="cs-CZ" sz="2200"/>
          </a:p>
          <a:p>
            <a:pPr eaLnBrk="1" hangingPunct="1">
              <a:buClrTx/>
              <a:buFontTx/>
              <a:buNone/>
            </a:pPr>
            <a:endParaRPr lang="cs-CZ" altLang="cs-CZ" sz="2200"/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ABDDE217-965E-45E3-8CEA-BFA8CD32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5250"/>
            <a:ext cx="5256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/>
              <a:t>PM</a:t>
            </a:r>
            <a:r>
              <a:rPr lang="cs-CZ" altLang="cs-CZ" sz="4000" baseline="-25000"/>
              <a:t>10</a:t>
            </a:r>
            <a:r>
              <a:rPr lang="cs-CZ" altLang="cs-CZ" sz="4000"/>
              <a:t> – polétavý prach</a:t>
            </a: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3ED86F63-DA51-4F8E-83D0-65E7DD68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4149725"/>
            <a:ext cx="33845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6" name="Picture 5">
            <a:extLst>
              <a:ext uri="{FF2B5EF4-FFF2-40B4-BE49-F238E27FC236}">
                <a16:creationId xmlns:a16="http://schemas.microsoft.com/office/drawing/2014/main" id="{609D141B-7FA5-4A34-8F4F-798189AC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31938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72FE7180-50A9-4999-8E82-661DC543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412875"/>
            <a:ext cx="424656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19BF1AA6-2B9B-4D85-8A12-584A8DA0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46164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2" name="Text Box 3">
            <a:extLst>
              <a:ext uri="{FF2B5EF4-FFF2-40B4-BE49-F238E27FC236}">
                <a16:creationId xmlns:a16="http://schemas.microsoft.com/office/drawing/2014/main" id="{32A6C91D-2AB3-41B3-B485-655E2ED0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165850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rgbClr val="CCCCFF"/>
                </a:solidFill>
                <a:hlinkClick r:id="rId5"/>
              </a:rPr>
              <a:t>http://portal.air-silesia.eu/cs/Home/Map</a:t>
            </a:r>
            <a:r>
              <a:rPr lang="cs-CZ" altLang="cs-CZ" sz="1800"/>
              <a:t> </a:t>
            </a:r>
          </a:p>
        </p:txBody>
      </p:sp>
      <p:pic>
        <p:nvPicPr>
          <p:cNvPr id="17413" name="Picture 4">
            <a:extLst>
              <a:ext uri="{FF2B5EF4-FFF2-40B4-BE49-F238E27FC236}">
                <a16:creationId xmlns:a16="http://schemas.microsoft.com/office/drawing/2014/main" id="{EA1A24A4-4853-4471-A64E-DB2DBB49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8C6292FC-2C27-42E6-ABED-EB9C4618C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CB1A82FA-96C9-4DD0-974F-14A088DA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31913"/>
            <a:ext cx="4932363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  <a:t>uvolňuje se při spalování uhlí, </a:t>
            </a: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  <a:t>	ve výfukových plynech atd. </a:t>
            </a: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  <a:t>způsobuje únavu, nevolnost, bolesti hlavy, závratě, ztrátu vědomí až smrt</a:t>
            </a:r>
            <a:b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E455013C-2BAF-493C-AC5D-670F7E0D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663"/>
            <a:ext cx="9172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CO – oxid uhelnatý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BD004371-9B71-48A3-8F9F-318E464FB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32250"/>
            <a:ext cx="47275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2" name="Picture 5">
            <a:extLst>
              <a:ext uri="{FF2B5EF4-FFF2-40B4-BE49-F238E27FC236}">
                <a16:creationId xmlns:a16="http://schemas.microsoft.com/office/drawing/2014/main" id="{78F8075C-A23F-4FFE-8EDD-7F706078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1682750"/>
            <a:ext cx="34290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228F5F43-B255-4105-A724-D58CAC22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3B2C7F85-A961-40E2-976E-DE2020B3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31913"/>
            <a:ext cx="4679950" cy="540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  <a:t>vzniká zejména při spalování nekvalitního uhlí</a:t>
            </a: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8138" indent="-336550" eaLnBrk="1" hangingPunct="1">
              <a:spcBef>
                <a:spcPts val="5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  <a:t>způsobuje rozedmu plic, poškozuje srdeční sval, je příčinou kyselých dešťů</a:t>
            </a:r>
            <a:br>
              <a:rPr lang="cs-CZ" sz="22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31788" eaLnBrk="1" hangingPunct="1">
              <a:spcBef>
                <a:spcPts val="55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cs-CZ" sz="2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14500502-69F3-43D5-B0B8-1C50CB36D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8"/>
            <a:ext cx="9144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/>
              <a:t>SO</a:t>
            </a:r>
            <a:r>
              <a:rPr lang="cs-CZ" altLang="cs-CZ" sz="4000" b="1" baseline="-25000"/>
              <a:t>2</a:t>
            </a:r>
            <a:r>
              <a:rPr lang="cs-CZ" altLang="cs-CZ" sz="4000" b="1"/>
              <a:t> – oxid siřičitý</a:t>
            </a:r>
          </a:p>
        </p:txBody>
      </p:sp>
      <p:pic>
        <p:nvPicPr>
          <p:cNvPr id="21509" name="Picture 4">
            <a:extLst>
              <a:ext uri="{FF2B5EF4-FFF2-40B4-BE49-F238E27FC236}">
                <a16:creationId xmlns:a16="http://schemas.microsoft.com/office/drawing/2014/main" id="{AD1D0A13-C33A-4B6E-85F2-D781588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709613"/>
            <a:ext cx="37798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0" name="Picture 5">
            <a:extLst>
              <a:ext uri="{FF2B5EF4-FFF2-40B4-BE49-F238E27FC236}">
                <a16:creationId xmlns:a16="http://schemas.microsoft.com/office/drawing/2014/main" id="{4EB29974-C20E-4051-B7EB-8230271E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95775"/>
            <a:ext cx="324008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Calibri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1045</Words>
  <Application>Microsoft Office PowerPoint</Application>
  <PresentationFormat>Předvádění na obrazovce (4:3)</PresentationFormat>
  <Paragraphs>295</Paragraphs>
  <Slides>33</Slides>
  <Notes>27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Times New Roman</vt:lpstr>
      <vt:lpstr>Motiv sady Office</vt:lpstr>
      <vt:lpstr>1_Motiv sady Office</vt:lpstr>
      <vt:lpstr>2_Motiv sady Office</vt:lpstr>
      <vt:lpstr>3_Motiv sady Office</vt:lpstr>
      <vt:lpstr>4_Motiv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EMISE</dc:title>
  <dc:creator>EMISE</dc:creator>
  <cp:lastModifiedBy>David Ferenz</cp:lastModifiedBy>
  <cp:revision>318</cp:revision>
  <cp:lastPrinted>1601-01-01T00:00:00Z</cp:lastPrinted>
  <dcterms:created xsi:type="dcterms:W3CDTF">2013-11-19T14:36:03Z</dcterms:created>
  <dcterms:modified xsi:type="dcterms:W3CDTF">2019-06-15T15:56:45Z</dcterms:modified>
</cp:coreProperties>
</file>